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9" r:id="rId2"/>
    <p:sldId id="260" r:id="rId3"/>
    <p:sldId id="306" r:id="rId4"/>
    <p:sldId id="316" r:id="rId5"/>
    <p:sldId id="284" r:id="rId6"/>
    <p:sldId id="291" r:id="rId7"/>
    <p:sldId id="315" r:id="rId8"/>
    <p:sldId id="275" r:id="rId9"/>
    <p:sldId id="276" r:id="rId10"/>
    <p:sldId id="297" r:id="rId11"/>
    <p:sldId id="305" r:id="rId12"/>
    <p:sldId id="292" r:id="rId13"/>
    <p:sldId id="307" r:id="rId14"/>
    <p:sldId id="298" r:id="rId15"/>
    <p:sldId id="279" r:id="rId16"/>
    <p:sldId id="299" r:id="rId17"/>
    <p:sldId id="300" r:id="rId18"/>
    <p:sldId id="317" r:id="rId19"/>
    <p:sldId id="293" r:id="rId20"/>
    <p:sldId id="285" r:id="rId21"/>
    <p:sldId id="286" r:id="rId22"/>
    <p:sldId id="287" r:id="rId23"/>
    <p:sldId id="289" r:id="rId24"/>
    <p:sldId id="318" r:id="rId25"/>
    <p:sldId id="271" r:id="rId26"/>
    <p:sldId id="302" r:id="rId27"/>
    <p:sldId id="272" r:id="rId28"/>
    <p:sldId id="304" r:id="rId29"/>
    <p:sldId id="294" r:id="rId30"/>
    <p:sldId id="273" r:id="rId31"/>
    <p:sldId id="274" r:id="rId32"/>
    <p:sldId id="311" r:id="rId33"/>
    <p:sldId id="264" r:id="rId34"/>
    <p:sldId id="263" r:id="rId35"/>
    <p:sldId id="314" r:id="rId36"/>
    <p:sldId id="313" r:id="rId37"/>
    <p:sldId id="312" r:id="rId38"/>
    <p:sldId id="308" r:id="rId39"/>
    <p:sldId id="309" r:id="rId40"/>
    <p:sldId id="31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75932"/>
  </p:normalViewPr>
  <p:slideViewPr>
    <p:cSldViewPr snapToGrid="0">
      <p:cViewPr>
        <p:scale>
          <a:sx n="95" d="100"/>
          <a:sy n="95" d="100"/>
        </p:scale>
        <p:origin x="21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689BE-0452-488F-B100-11601CC261E5}" type="datetimeFigureOut">
              <a:rPr lang="en-US" smtClean="0"/>
              <a:t>1/26/16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F3B31-9C46-4E51-A0B9-C91999A5EE75}" type="slidenum">
              <a:rPr lang="en-US" smtClean="0"/>
              <a:t>‹#›</a:t>
            </a:fld>
            <a:endParaRPr lang="en-US"/>
          </a:p>
        </p:txBody>
      </p:sp>
    </p:spTree>
    <p:extLst>
      <p:ext uri="{BB962C8B-B14F-4D97-AF65-F5344CB8AC3E}">
        <p14:creationId xmlns:p14="http://schemas.microsoft.com/office/powerpoint/2010/main" val="136522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Hello everyone. Welcome to my talk on Safe Platooning of Unmanned Aerial Vehicles via Reachability. This work is a collaboration with my colleagues </a:t>
            </a:r>
            <a:r>
              <a:rPr lang="en-US" dirty="0" err="1">
                <a:latin typeface="Calibri"/>
              </a:rPr>
              <a:t>Qie</a:t>
            </a:r>
            <a:r>
              <a:rPr lang="en-US" dirty="0">
                <a:latin typeface="Calibri"/>
              </a:rPr>
              <a:t>, Casey, Jaime, and my professor Claire Tomlin.</a:t>
            </a:r>
          </a:p>
        </p:txBody>
      </p:sp>
      <p:sp>
        <p:nvSpPr>
          <p:cNvPr id="4" name="Slide Number Placeholder 3"/>
          <p:cNvSpPr>
            <a:spLocks noGrp="1"/>
          </p:cNvSpPr>
          <p:nvPr>
            <p:ph type="sldNum" sz="quarter" idx="10"/>
          </p:nvPr>
        </p:nvSpPr>
        <p:spPr/>
        <p:txBody>
          <a:bodyPr/>
          <a:lstStyle/>
          <a:p>
            <a:fld id="{E6CF3B31-9C46-4E51-A0B9-C91999A5EE75}" type="slidenum">
              <a:rPr lang="en-US" smtClean="0"/>
              <a:t>1</a:t>
            </a:fld>
            <a:endParaRPr lang="en-US"/>
          </a:p>
        </p:txBody>
      </p:sp>
    </p:spTree>
    <p:extLst>
      <p:ext uri="{BB962C8B-B14F-4D97-AF65-F5344CB8AC3E}">
        <p14:creationId xmlns:p14="http://schemas.microsoft.com/office/powerpoint/2010/main" val="4041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Next, we'll discuss the concept of platooning</a:t>
            </a:r>
          </a:p>
        </p:txBody>
      </p:sp>
      <p:sp>
        <p:nvSpPr>
          <p:cNvPr id="4" name="Slide Number Placeholder 3"/>
          <p:cNvSpPr>
            <a:spLocks noGrp="1"/>
          </p:cNvSpPr>
          <p:nvPr>
            <p:ph type="sldNum" sz="quarter" idx="10"/>
          </p:nvPr>
        </p:nvSpPr>
        <p:spPr/>
        <p:txBody>
          <a:bodyPr/>
          <a:lstStyle/>
          <a:p>
            <a:fld id="{E6CF3B31-9C46-4E51-A0B9-C91999A5EE75}" type="slidenum">
              <a:rPr lang="en-US" smtClean="0"/>
              <a:t>12</a:t>
            </a:fld>
            <a:endParaRPr lang="en-US"/>
          </a:p>
        </p:txBody>
      </p:sp>
    </p:spTree>
    <p:extLst>
      <p:ext uri="{BB962C8B-B14F-4D97-AF65-F5344CB8AC3E}">
        <p14:creationId xmlns:p14="http://schemas.microsoft.com/office/powerpoint/2010/main" val="1414153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model vehicles as a hybrid system. At any given time, a vehicle in the airspace could be in one of several modes. When the vehicle is not part of a platoon or not flying on a highway, it is "Free"</a:t>
            </a:r>
          </a:p>
        </p:txBody>
      </p:sp>
      <p:sp>
        <p:nvSpPr>
          <p:cNvPr id="4" name="Slide Number Placeholder 3"/>
          <p:cNvSpPr>
            <a:spLocks noGrp="1"/>
          </p:cNvSpPr>
          <p:nvPr>
            <p:ph type="sldNum" sz="quarter" idx="10"/>
          </p:nvPr>
        </p:nvSpPr>
        <p:spPr/>
        <p:txBody>
          <a:bodyPr/>
          <a:lstStyle/>
          <a:p>
            <a:fld id="{0E6A0907-5D95-4691-9C08-F19939622707}" type="slidenum">
              <a:rPr lang="en-US" smtClean="0"/>
              <a:t>14</a:t>
            </a:fld>
            <a:endParaRPr lang="en-US"/>
          </a:p>
        </p:txBody>
      </p:sp>
    </p:spTree>
    <p:extLst>
      <p:ext uri="{BB962C8B-B14F-4D97-AF65-F5344CB8AC3E}">
        <p14:creationId xmlns:p14="http://schemas.microsoft.com/office/powerpoint/2010/main" val="186806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When a vehicle joints a highway, it becomes a "leader". </a:t>
            </a:r>
          </a:p>
        </p:txBody>
      </p:sp>
      <p:sp>
        <p:nvSpPr>
          <p:cNvPr id="4" name="Slide Number Placeholder 3"/>
          <p:cNvSpPr>
            <a:spLocks noGrp="1"/>
          </p:cNvSpPr>
          <p:nvPr>
            <p:ph type="sldNum" sz="quarter" idx="10"/>
          </p:nvPr>
        </p:nvSpPr>
        <p:spPr/>
        <p:txBody>
          <a:bodyPr/>
          <a:lstStyle/>
          <a:p>
            <a:fld id="{0E6A0907-5D95-4691-9C08-F19939622707}" type="slidenum">
              <a:rPr lang="en-US" smtClean="0"/>
              <a:t>15</a:t>
            </a:fld>
            <a:endParaRPr lang="en-US"/>
          </a:p>
        </p:txBody>
      </p:sp>
    </p:spTree>
    <p:extLst>
      <p:ext uri="{BB962C8B-B14F-4D97-AF65-F5344CB8AC3E}">
        <p14:creationId xmlns:p14="http://schemas.microsoft.com/office/powerpoint/2010/main" val="3799045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 free vehicle could also join a platoon that is on the highway to become a "follower". There are many other maneuvers for switching from any mode to any other.</a:t>
            </a:r>
          </a:p>
        </p:txBody>
      </p:sp>
      <p:sp>
        <p:nvSpPr>
          <p:cNvPr id="4" name="Slide Number Placeholder 3"/>
          <p:cNvSpPr>
            <a:spLocks noGrp="1"/>
          </p:cNvSpPr>
          <p:nvPr>
            <p:ph type="sldNum" sz="quarter" idx="10"/>
          </p:nvPr>
        </p:nvSpPr>
        <p:spPr/>
        <p:txBody>
          <a:bodyPr/>
          <a:lstStyle/>
          <a:p>
            <a:fld id="{0E6A0907-5D95-4691-9C08-F19939622707}" type="slidenum">
              <a:rPr lang="en-US" smtClean="0"/>
              <a:t>16</a:t>
            </a:fld>
            <a:endParaRPr lang="en-US"/>
          </a:p>
        </p:txBody>
      </p:sp>
    </p:spTree>
    <p:extLst>
      <p:ext uri="{BB962C8B-B14F-4D97-AF65-F5344CB8AC3E}">
        <p14:creationId xmlns:p14="http://schemas.microsoft.com/office/powerpoint/2010/main" val="85255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We add a fourth mode called "faulty" to represent vehicles that are not behaving normally, and assume that they will descend after 2 second</a:t>
            </a:r>
            <a:r>
              <a:rPr lang="en-US" dirty="0" smtClean="0">
                <a:latin typeface="Calibri"/>
              </a:rPr>
              <a:t>.</a:t>
            </a:r>
          </a:p>
          <a:p>
            <a:endParaRPr lang="en-US" dirty="0" smtClean="0">
              <a:latin typeface="Calibri"/>
            </a:endParaRPr>
          </a:p>
        </p:txBody>
      </p:sp>
      <p:sp>
        <p:nvSpPr>
          <p:cNvPr id="4" name="Slide Number Placeholder 3"/>
          <p:cNvSpPr>
            <a:spLocks noGrp="1"/>
          </p:cNvSpPr>
          <p:nvPr>
            <p:ph type="sldNum" sz="quarter" idx="10"/>
          </p:nvPr>
        </p:nvSpPr>
        <p:spPr/>
        <p:txBody>
          <a:bodyPr/>
          <a:lstStyle/>
          <a:p>
            <a:fld id="{0E6A0907-5D95-4691-9C08-F19939622707}" type="slidenum">
              <a:rPr lang="en-US" smtClean="0"/>
              <a:t>17</a:t>
            </a:fld>
            <a:endParaRPr lang="en-US"/>
          </a:p>
        </p:txBody>
      </p:sp>
    </p:spTree>
    <p:extLst>
      <p:ext uri="{BB962C8B-B14F-4D97-AF65-F5344CB8AC3E}">
        <p14:creationId xmlns:p14="http://schemas.microsoft.com/office/powerpoint/2010/main" val="368133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Next, we will look</a:t>
            </a:r>
            <a:r>
              <a:rPr lang="en-US" baseline="0" dirty="0" smtClean="0">
                <a:latin typeface="+mn-lt"/>
              </a:rPr>
              <a:t> at how reachability is used to perform the mode transitions</a:t>
            </a:r>
            <a:endParaRPr lang="en-US" dirty="0" smtClean="0">
              <a:latin typeface="+mn-lt"/>
            </a:endParaRP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19</a:t>
            </a:fld>
            <a:endParaRPr lang="en-US"/>
          </a:p>
        </p:txBody>
      </p:sp>
    </p:spTree>
    <p:extLst>
      <p:ext uri="{BB962C8B-B14F-4D97-AF65-F5344CB8AC3E}">
        <p14:creationId xmlns:p14="http://schemas.microsoft.com/office/powerpoint/2010/main" val="1263091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reachability analysis, some system dynamics is given through an ODE, and a target set is specified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20</a:t>
            </a:fld>
            <a:endParaRPr lang="en-US"/>
          </a:p>
        </p:txBody>
      </p:sp>
    </p:spTree>
    <p:extLst>
      <p:ext uri="{BB962C8B-B14F-4D97-AF65-F5344CB8AC3E}">
        <p14:creationId xmlns:p14="http://schemas.microsoft.com/office/powerpoint/2010/main" val="148036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target set, the reachable set is determined. The reachable set is the set of states from which the system can be driven to the target state. It can be used to model a desired set of states, or an undesirable set of states, depending on the application.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21</a:t>
            </a:fld>
            <a:endParaRPr lang="en-US"/>
          </a:p>
        </p:txBody>
      </p:sp>
    </p:spTree>
    <p:extLst>
      <p:ext uri="{BB962C8B-B14F-4D97-AF65-F5344CB8AC3E}">
        <p14:creationId xmlns:p14="http://schemas.microsoft.com/office/powerpoint/2010/main" val="267821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Hamilton-Jacobi approach, sets are represented</a:t>
            </a:r>
            <a:r>
              <a:rPr lang="en-US" baseline="0" dirty="0" smtClean="0"/>
              <a:t> by the sub-0 level set of some function. This figure shows a function one may use to represent a unit disk</a:t>
            </a:r>
            <a:endParaRPr lang="en-US" dirty="0"/>
          </a:p>
        </p:txBody>
      </p:sp>
      <p:sp>
        <p:nvSpPr>
          <p:cNvPr id="4" name="Slide Number Placeholder 3"/>
          <p:cNvSpPr>
            <a:spLocks noGrp="1"/>
          </p:cNvSpPr>
          <p:nvPr>
            <p:ph type="sldNum" sz="quarter" idx="10"/>
          </p:nvPr>
        </p:nvSpPr>
        <p:spPr/>
        <p:txBody>
          <a:bodyPr/>
          <a:lstStyle/>
          <a:p>
            <a:fld id="{7123B27D-66DD-46B9-895E-6DD6ADD4D170}" type="slidenum">
              <a:rPr lang="en-US" smtClean="0"/>
              <a:t>22</a:t>
            </a:fld>
            <a:endParaRPr lang="en-US"/>
          </a:p>
        </p:txBody>
      </p:sp>
    </p:spTree>
    <p:extLst>
      <p:ext uri="{BB962C8B-B14F-4D97-AF65-F5344CB8AC3E}">
        <p14:creationId xmlns:p14="http://schemas.microsoft.com/office/powerpoint/2010/main" val="96118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smtClean="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23</a:t>
            </a:fld>
            <a:endParaRPr lang="en-US"/>
          </a:p>
        </p:txBody>
      </p:sp>
    </p:spTree>
    <p:extLst>
      <p:ext uri="{BB962C8B-B14F-4D97-AF65-F5344CB8AC3E}">
        <p14:creationId xmlns:p14="http://schemas.microsoft.com/office/powerpoint/2010/main" val="403653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a:t>
            </a:r>
            <a:r>
              <a:rPr lang="en-US" baseline="0" dirty="0" smtClean="0"/>
              <a:t>emergency </a:t>
            </a:r>
            <a:r>
              <a:rPr lang="en-US" baseline="0" dirty="0"/>
              <a:t>supply </a:t>
            </a:r>
            <a:r>
              <a:rPr lang="en-US" baseline="0" dirty="0" smtClean="0"/>
              <a:t>delivery, aerial surveillance, and search and rescue. </a:t>
            </a:r>
            <a:r>
              <a:rPr lang="en-US" baseline="0" dirty="0"/>
              <a:t>In the future, the uses of UAVs are only limited by our </a:t>
            </a:r>
            <a:r>
              <a:rPr lang="en-US" baseline="0" dirty="0" smtClean="0"/>
              <a:t>imagination.</a:t>
            </a:r>
            <a:endParaRPr lang="en-US" baseline="0" dirty="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201625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smtClean="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24</a:t>
            </a:fld>
            <a:endParaRPr lang="en-US"/>
          </a:p>
        </p:txBody>
      </p:sp>
    </p:spTree>
    <p:extLst>
      <p:ext uri="{BB962C8B-B14F-4D97-AF65-F5344CB8AC3E}">
        <p14:creationId xmlns:p14="http://schemas.microsoft.com/office/powerpoint/2010/main" val="1517205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apply Hamilton-Jacobi</a:t>
            </a:r>
            <a:r>
              <a:rPr lang="en-US" baseline="0" dirty="0" smtClean="0"/>
              <a:t> reachability to construct </a:t>
            </a:r>
            <a:r>
              <a:rPr lang="en-US" baseline="0" dirty="0" err="1" smtClean="0"/>
              <a:t>liveness</a:t>
            </a:r>
            <a:r>
              <a:rPr lang="en-US" baseline="0" dirty="0" smtClean="0"/>
              <a:t> controllers. For each controller, we can simply specify the target set, compute the reachable set, and the obtain the optimal control.</a:t>
            </a:r>
          </a:p>
          <a:p>
            <a:endParaRPr lang="en-US" baseline="0" dirty="0" smtClean="0"/>
          </a:p>
          <a:p>
            <a:r>
              <a:rPr lang="en-US" baseline="0" dirty="0" smtClean="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70262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joining platoon operation,</a:t>
            </a:r>
            <a:r>
              <a:rPr lang="en-US" baseline="0" dirty="0" smtClean="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76228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previous </a:t>
            </a:r>
            <a:r>
              <a:rPr lang="en-US" dirty="0" err="1" smtClean="0"/>
              <a:t>liveness</a:t>
            </a:r>
            <a:r>
              <a:rPr lang="en-US" baseline="0" dirty="0" smtClean="0"/>
              <a:t> controllers can only be performed if the vehicle is safe with respect to all vehicles with whom safety is checked. For the safety controller, we define the target set to be the collision box in relative states. In addition, we specify velocity limits for each vehicle. In this case, the target set is an undesirable set of states, and we therefore need to avoid the reachable set to ensure collision avoidance.</a:t>
            </a:r>
          </a:p>
        </p:txBody>
      </p:sp>
      <p:sp>
        <p:nvSpPr>
          <p:cNvPr id="4" name="Slide Number Placeholder 3"/>
          <p:cNvSpPr>
            <a:spLocks noGrp="1"/>
          </p:cNvSpPr>
          <p:nvPr>
            <p:ph type="sldNum" sz="quarter" idx="10"/>
          </p:nvPr>
        </p:nvSpPr>
        <p:spPr/>
        <p:txBody>
          <a:bodyPr/>
          <a:lstStyle/>
          <a:p>
            <a:fld id="{E6CF3B31-9C46-4E51-A0B9-C91999A5EE75}" type="slidenum">
              <a:rPr lang="en-US" smtClean="0"/>
              <a:t>27</a:t>
            </a:fld>
            <a:endParaRPr lang="en-US"/>
          </a:p>
        </p:txBody>
      </p:sp>
    </p:spTree>
    <p:extLst>
      <p:ext uri="{BB962C8B-B14F-4D97-AF65-F5344CB8AC3E}">
        <p14:creationId xmlns:p14="http://schemas.microsoft.com/office/powerpoint/2010/main" val="141365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a</a:t>
            </a:r>
            <a:r>
              <a:rPr lang="en-US" baseline="0" dirty="0" smtClean="0"/>
              <a:t> vehicle is outside of the safety reachable set of other vehicles, it may use a </a:t>
            </a:r>
            <a:r>
              <a:rPr lang="en-US" baseline="0" dirty="0" err="1" smtClean="0"/>
              <a:t>liveness</a:t>
            </a:r>
            <a:r>
              <a:rPr lang="en-US" baseline="0" dirty="0" smtClean="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28</a:t>
            </a:fld>
            <a:endParaRPr lang="en-US"/>
          </a:p>
        </p:txBody>
      </p:sp>
    </p:spTree>
    <p:extLst>
      <p:ext uri="{BB962C8B-B14F-4D97-AF65-F5344CB8AC3E}">
        <p14:creationId xmlns:p14="http://schemas.microsoft.com/office/powerpoint/2010/main" val="19037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look at how the platooning idea works</a:t>
            </a:r>
            <a:r>
              <a:rPr lang="en-US" baseline="0" dirty="0" smtClean="0"/>
              <a:t> in simulations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29</a:t>
            </a:fld>
            <a:endParaRPr lang="en-US"/>
          </a:p>
        </p:txBody>
      </p:sp>
    </p:spTree>
    <p:extLst>
      <p:ext uri="{BB962C8B-B14F-4D97-AF65-F5344CB8AC3E}">
        <p14:creationId xmlns:p14="http://schemas.microsoft.com/office/powerpoint/2010/main" val="125354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 </a:t>
            </a:r>
            <a:r>
              <a:rPr lang="en-US" baseline="0" dirty="0" err="1" smtClean="0"/>
              <a:t>quadrotor</a:t>
            </a:r>
            <a:r>
              <a:rPr lang="en-US" baseline="0" dirty="0" smtClean="0"/>
              <a:t> modeled using double integrator dynamics. The </a:t>
            </a:r>
            <a:r>
              <a:rPr lang="en-US" baseline="0" dirty="0" err="1" smtClean="0"/>
              <a:t>quadrotor</a:t>
            </a:r>
            <a:r>
              <a:rPr lang="en-US" baseline="0" dirty="0" smtClean="0"/>
              <a:t> has a bounded acceleration in both the x and y directions. This model is used for computing the reachable set for merging onto the highway</a:t>
            </a:r>
            <a:endParaRPr lang="en-US" dirty="0" smtClean="0"/>
          </a:p>
          <a:p>
            <a:endParaRPr lang="en-US" dirty="0" smtClean="0"/>
          </a:p>
          <a:p>
            <a:endParaRPr lang="en-US" dirty="0" smtClean="0"/>
          </a:p>
          <a:p>
            <a:endParaRPr lang="en-US" dirty="0" smtClean="0"/>
          </a:p>
          <a:p>
            <a:r>
              <a:rPr lang="en-US" dirty="0" err="1" smtClean="0"/>
              <a:t>i</a:t>
            </a:r>
            <a:r>
              <a:rPr lang="en-US" baseline="0" dirty="0" smtClean="0"/>
              <a:t> is evader, j is pursuer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30</a:t>
            </a:fld>
            <a:endParaRPr lang="en-US"/>
          </a:p>
        </p:txBody>
      </p:sp>
    </p:spTree>
    <p:extLst>
      <p:ext uri="{BB962C8B-B14F-4D97-AF65-F5344CB8AC3E}">
        <p14:creationId xmlns:p14="http://schemas.microsoft.com/office/powerpoint/2010/main" val="789210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joining</a:t>
            </a:r>
            <a:r>
              <a:rPr lang="en-US" baseline="0" dirty="0" smtClean="0"/>
              <a:t> platoon operation, we used the relative dynamics of two </a:t>
            </a:r>
            <a:r>
              <a:rPr lang="en-US" baseline="0" dirty="0" err="1" smtClean="0"/>
              <a:t>quadrotors</a:t>
            </a:r>
            <a:r>
              <a:rPr lang="en-US" baseline="0" dirty="0" smtClean="0"/>
              <a:t> in order to specify a target set relative to a platoon leader</a:t>
            </a:r>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31</a:t>
            </a:fld>
            <a:endParaRPr lang="en-US"/>
          </a:p>
        </p:txBody>
      </p:sp>
    </p:spTree>
    <p:extLst>
      <p:ext uri="{BB962C8B-B14F-4D97-AF65-F5344CB8AC3E}">
        <p14:creationId xmlns:p14="http://schemas.microsoft.com/office/powerpoint/2010/main" val="2221115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collision avoidance, we augmented the relative dynamics with the velocity</a:t>
            </a:r>
            <a:r>
              <a:rPr lang="en-US" baseline="0" dirty="0" smtClean="0"/>
              <a:t> of vehicle </a:t>
            </a:r>
            <a:r>
              <a:rPr lang="en-US" baseline="0" dirty="0" err="1" smtClean="0"/>
              <a:t>i</a:t>
            </a:r>
            <a:r>
              <a:rPr lang="en-US" baseline="0" dirty="0" smtClean="0"/>
              <a:t>. This is needed to impose a speed limit on the evading vehicle.</a:t>
            </a:r>
          </a:p>
        </p:txBody>
      </p:sp>
      <p:sp>
        <p:nvSpPr>
          <p:cNvPr id="4" name="Slide Number Placeholder 3"/>
          <p:cNvSpPr>
            <a:spLocks noGrp="1"/>
          </p:cNvSpPr>
          <p:nvPr>
            <p:ph type="sldNum" sz="quarter" idx="10"/>
          </p:nvPr>
        </p:nvSpPr>
        <p:spPr/>
        <p:txBody>
          <a:bodyPr/>
          <a:lstStyle/>
          <a:p>
            <a:fld id="{869A8B05-82E3-42DA-8A9E-8C9B130BD135}" type="slidenum">
              <a:rPr lang="en-US" smtClean="0"/>
              <a:t>32</a:t>
            </a:fld>
            <a:endParaRPr lang="en-US"/>
          </a:p>
        </p:txBody>
      </p:sp>
    </p:spTree>
    <p:extLst>
      <p:ext uri="{BB962C8B-B14F-4D97-AF65-F5344CB8AC3E}">
        <p14:creationId xmlns:p14="http://schemas.microsoft.com/office/powerpoint/2010/main" val="137136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a:t>
            </a:r>
            <a:r>
              <a:rPr lang="en-US" baseline="0" dirty="0" smtClean="0"/>
              <a:t> first the red vehicle merges onto the highway to become a platoon leader. The red vehicle must first move into the reachable set for merging onto the highway, the dotted red boundary. When it it is inside the reachable set, it follows the optimal control to the target, as long as it stays outside of the safety reachable set, shown as the dashed red lines.</a:t>
            </a:r>
          </a:p>
          <a:p>
            <a:endParaRPr lang="en-US" baseline="0" dirty="0" smtClean="0"/>
          </a:p>
          <a:p>
            <a:r>
              <a:rPr lang="en-US" baseline="0" dirty="0" smtClean="0"/>
              <a:t>Next, the blue vehicle joins the platoon that the red vehicle just formed. Again, the vehicle first goes into the reachable set for joining a platoon, the blue dotted boundary. Afterwards, it follows the optimal control to the target destination. All this time, it avoids going into the safety reachable set, blue dashed boundary.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33</a:t>
            </a:fld>
            <a:endParaRPr lang="en-US"/>
          </a:p>
        </p:txBody>
      </p:sp>
    </p:spTree>
    <p:extLst>
      <p:ext uri="{BB962C8B-B14F-4D97-AF65-F5344CB8AC3E}">
        <p14:creationId xmlns:p14="http://schemas.microsoft.com/office/powerpoint/2010/main" val="326222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There are many challenges in using UAVs for civil purposes. Take a hypothetical city with a population of 2 million, in which each person requests drone delivery of a package every 2 months. This equates to about 35000 deliveries per day. If each delivery takes 30 minutes from warehouse to customer, we would have thousands of drones, or UAVs simultaneously in the air.</a:t>
            </a:r>
          </a:p>
          <a:p>
            <a:r>
              <a:rPr lang="en-US">
                <a:latin typeface="Calibri"/>
              </a:rPr>
              <a:t/>
            </a:r>
            <a:br>
              <a:rPr lang="en-US">
                <a:latin typeface="Calibri"/>
              </a:rPr>
            </a:br>
            <a:endParaRPr lang="en-US">
              <a:latin typeface="Calibri"/>
            </a:endParaRPr>
          </a:p>
          <a:p>
            <a:r>
              <a:rPr lang="en-US">
                <a:latin typeface="Calibri"/>
              </a:rPr>
              <a:t>The large joint state space of this many UAVs makes traditional dynamic programming approaches for guaranteeing safety intractable. Even if we were to limit ourselves to pairwise analysis, many pairs of vehicles would need to be considered.</a:t>
            </a:r>
          </a:p>
          <a:p>
            <a:r>
              <a:rPr lang="en-US">
                <a:latin typeface="Calibri"/>
              </a:rPr>
              <a:t/>
            </a:r>
            <a:br>
              <a:rPr lang="en-US">
                <a:latin typeface="Calibri"/>
              </a:rPr>
            </a:br>
            <a:endParaRPr lang="en-US">
              <a:latin typeface="Calibri"/>
            </a:endParaRPr>
          </a:p>
          <a:p>
            <a:r>
              <a:rPr lang="en-US">
                <a:latin typeface="Calibri"/>
              </a:rPr>
              <a:t>Putting many of these UAVs into platoons imposes the additional structure that facilitates any kind of scalable analysis.</a:t>
            </a:r>
          </a:p>
        </p:txBody>
      </p:sp>
      <p:sp>
        <p:nvSpPr>
          <p:cNvPr id="4" name="Slide Number Placeholder 3"/>
          <p:cNvSpPr>
            <a:spLocks noGrp="1"/>
          </p:cNvSpPr>
          <p:nvPr>
            <p:ph type="sldNum" sz="quarter" idx="10"/>
          </p:nvPr>
        </p:nvSpPr>
        <p:spPr/>
        <p:txBody>
          <a:bodyPr/>
          <a:lstStyle/>
          <a:p>
            <a:fld id="{E6CF3B31-9C46-4E51-A0B9-C91999A5EE75}" type="slidenum">
              <a:rPr lang="en-US" smtClean="0"/>
              <a:t>3</a:t>
            </a:fld>
            <a:endParaRPr lang="en-US"/>
          </a:p>
        </p:txBody>
      </p:sp>
    </p:spTree>
    <p:extLst>
      <p:ext uri="{BB962C8B-B14F-4D97-AF65-F5344CB8AC3E}">
        <p14:creationId xmlns:p14="http://schemas.microsoft.com/office/powerpoint/2010/main" val="2708146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 we have a 4-vehicle</a:t>
            </a:r>
            <a:r>
              <a:rPr lang="en-US" baseline="0" dirty="0" smtClean="0"/>
              <a:t> platoon travelling on a highway when they come across an intruder. The leader is unaffected, but the other three vehicles deviate from the highway to avoid collision with the intruder. The avoidance maneuver is given by the safety reachable set.</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34</a:t>
            </a:fld>
            <a:endParaRPr lang="en-US"/>
          </a:p>
        </p:txBody>
      </p:sp>
    </p:spTree>
    <p:extLst>
      <p:ext uri="{BB962C8B-B14F-4D97-AF65-F5344CB8AC3E}">
        <p14:creationId xmlns:p14="http://schemas.microsoft.com/office/powerpoint/2010/main" val="140421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simulation, we have two highways,</a:t>
            </a:r>
            <a:r>
              <a:rPr lang="en-US" baseline="0" dirty="0" smtClean="0"/>
              <a:t> each with a platoon. Two of the vehicles on the diagonal highway leave their platoon to merge with the platoon on the horizontal highway.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35</a:t>
            </a:fld>
            <a:endParaRPr lang="en-US"/>
          </a:p>
        </p:txBody>
      </p:sp>
    </p:spTree>
    <p:extLst>
      <p:ext uri="{BB962C8B-B14F-4D97-AF65-F5344CB8AC3E}">
        <p14:creationId xmlns:p14="http://schemas.microsoft.com/office/powerpoint/2010/main" val="944412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r>
              <a:rPr lang="en-US" baseline="0" dirty="0" smtClean="0"/>
              <a:t> we proposed a method for placing air highways for vehicle platoons to travel on, and modeled the vehicles as hybrid systems. We used reachability analysis to guarantee safety as well as successful mode transitions.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36</a:t>
            </a:fld>
            <a:endParaRPr lang="en-US"/>
          </a:p>
        </p:txBody>
      </p:sp>
    </p:spTree>
    <p:extLst>
      <p:ext uri="{BB962C8B-B14F-4D97-AF65-F5344CB8AC3E}">
        <p14:creationId xmlns:p14="http://schemas.microsoft.com/office/powerpoint/2010/main" val="1462211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platoon can add or remove vehicles, or merge with another platoon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38</a:t>
            </a:fld>
            <a:endParaRPr lang="en-US"/>
          </a:p>
        </p:txBody>
      </p:sp>
    </p:spTree>
    <p:extLst>
      <p:ext uri="{BB962C8B-B14F-4D97-AF65-F5344CB8AC3E}">
        <p14:creationId xmlns:p14="http://schemas.microsoft.com/office/powerpoint/2010/main" val="625834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In our work, we consider a platoon to be a sequence of vehicles that fly in a single file </a:t>
            </a:r>
            <a:r>
              <a:rPr lang="en-US" dirty="0" smtClean="0">
                <a:latin typeface="Calibri"/>
              </a:rPr>
              <a:t>formation.</a:t>
            </a:r>
            <a:endParaRPr lang="en-US" dirty="0">
              <a:latin typeface="Calibri"/>
            </a:endParaRPr>
          </a:p>
        </p:txBody>
      </p:sp>
      <p:sp>
        <p:nvSpPr>
          <p:cNvPr id="4" name="Slide Number Placeholder 3"/>
          <p:cNvSpPr>
            <a:spLocks noGrp="1"/>
          </p:cNvSpPr>
          <p:nvPr>
            <p:ph type="sldNum" sz="quarter" idx="10"/>
          </p:nvPr>
        </p:nvSpPr>
        <p:spPr/>
        <p:txBody>
          <a:bodyPr/>
          <a:lstStyle/>
          <a:p>
            <a:fld id="{E6CF3B31-9C46-4E51-A0B9-C91999A5EE75}" type="slidenum">
              <a:rPr lang="en-US" smtClean="0"/>
              <a:t>39</a:t>
            </a:fld>
            <a:endParaRPr lang="en-US"/>
          </a:p>
        </p:txBody>
      </p:sp>
    </p:spTree>
    <p:extLst>
      <p:ext uri="{BB962C8B-B14F-4D97-AF65-F5344CB8AC3E}">
        <p14:creationId xmlns:p14="http://schemas.microsoft.com/office/powerpoint/2010/main" val="1991900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general, each vehicle must make sure it is safe with respect to every other vehicle. Without any structure, the number of safety checks needed would be N choose 2, which scales </a:t>
            </a:r>
            <a:r>
              <a:rPr lang="en-US" baseline="0" dirty="0" err="1" smtClean="0"/>
              <a:t>quadratically</a:t>
            </a:r>
            <a:r>
              <a:rPr lang="en-US" baseline="0" dirty="0" smtClean="0"/>
              <a:t> with N, the number of vehicles, as shown in this plot.</a:t>
            </a:r>
          </a:p>
          <a:p>
            <a:endParaRPr lang="en-US" baseline="0" dirty="0" smtClean="0"/>
          </a:p>
          <a:p>
            <a:r>
              <a:rPr lang="en-US" baseline="0" dirty="0" smtClean="0"/>
              <a:t>Here, the y axis is the number of safety checks needed, and the x axis is the number of vehicles. The different curves represent different fractions of vehicles in platoons. If we assume that platoon members only check safety with respect to the vehicles in front and behind, then we can substantially reduce the number of safety checks</a:t>
            </a:r>
          </a:p>
        </p:txBody>
      </p:sp>
      <p:sp>
        <p:nvSpPr>
          <p:cNvPr id="4" name="Slide Number Placeholder 3"/>
          <p:cNvSpPr>
            <a:spLocks noGrp="1"/>
          </p:cNvSpPr>
          <p:nvPr>
            <p:ph type="sldNum" sz="quarter" idx="10"/>
          </p:nvPr>
        </p:nvSpPr>
        <p:spPr/>
        <p:txBody>
          <a:bodyPr/>
          <a:lstStyle/>
          <a:p>
            <a:fld id="{E6CF3B31-9C46-4E51-A0B9-C91999A5EE75}" type="slidenum">
              <a:rPr lang="en-US" smtClean="0"/>
              <a:t>40</a:t>
            </a:fld>
            <a:endParaRPr lang="en-US"/>
          </a:p>
        </p:txBody>
      </p:sp>
    </p:spTree>
    <p:extLst>
      <p:ext uri="{BB962C8B-B14F-4D97-AF65-F5344CB8AC3E}">
        <p14:creationId xmlns:p14="http://schemas.microsoft.com/office/powerpoint/2010/main" val="489072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goals of this presentation is to briefly introduce ideas of air highway placement, platooning, and using reachability analysis in the context of platooning. We will finish the presentation with simulations.</a:t>
            </a:r>
          </a:p>
        </p:txBody>
      </p:sp>
      <p:sp>
        <p:nvSpPr>
          <p:cNvPr id="4" name="Slide Number Placeholder 3"/>
          <p:cNvSpPr>
            <a:spLocks noGrp="1"/>
          </p:cNvSpPr>
          <p:nvPr>
            <p:ph type="sldNum" sz="quarter" idx="10"/>
          </p:nvPr>
        </p:nvSpPr>
        <p:spPr/>
        <p:txBody>
          <a:bodyPr/>
          <a:lstStyle/>
          <a:p>
            <a:fld id="{E6CF3B31-9C46-4E51-A0B9-C91999A5EE75}" type="slidenum">
              <a:rPr lang="en-US" smtClean="0"/>
              <a:t>5</a:t>
            </a:fld>
            <a:endParaRPr lang="en-US"/>
          </a:p>
        </p:txBody>
      </p:sp>
    </p:spTree>
    <p:extLst>
      <p:ext uri="{BB962C8B-B14F-4D97-AF65-F5344CB8AC3E}">
        <p14:creationId xmlns:p14="http://schemas.microsoft.com/office/powerpoint/2010/main" val="253916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Let's start with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6</a:t>
            </a:fld>
            <a:endParaRPr lang="en-US"/>
          </a:p>
        </p:txBody>
      </p:sp>
    </p:spTree>
    <p:extLst>
      <p:ext uri="{BB962C8B-B14F-4D97-AF65-F5344CB8AC3E}">
        <p14:creationId xmlns:p14="http://schemas.microsoft.com/office/powerpoint/2010/main" val="10608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 highways should not only connect destinations to origins, but also minimize some cost such as accidents, fuel, and and so on. In order to incorporate these costs, we used the fast marching method for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8</a:t>
            </a:fld>
            <a:endParaRPr lang="en-US"/>
          </a:p>
        </p:txBody>
      </p:sp>
    </p:spTree>
    <p:extLst>
      <p:ext uri="{BB962C8B-B14F-4D97-AF65-F5344CB8AC3E}">
        <p14:creationId xmlns:p14="http://schemas.microsoft.com/office/powerpoint/2010/main" val="65880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 red paths we saw were actually a continuous sequence of points.</a:t>
            </a:r>
          </a:p>
        </p:txBody>
      </p:sp>
      <p:sp>
        <p:nvSpPr>
          <p:cNvPr id="4" name="Slide Number Placeholder 3"/>
          <p:cNvSpPr>
            <a:spLocks noGrp="1"/>
          </p:cNvSpPr>
          <p:nvPr>
            <p:ph type="sldNum" sz="quarter" idx="10"/>
          </p:nvPr>
        </p:nvSpPr>
        <p:spPr/>
        <p:txBody>
          <a:bodyPr/>
          <a:lstStyle/>
          <a:p>
            <a:fld id="{E6CF3B31-9C46-4E51-A0B9-C91999A5EE75}" type="slidenum">
              <a:rPr lang="en-US" smtClean="0"/>
              <a:t>9</a:t>
            </a:fld>
            <a:endParaRPr lang="en-US"/>
          </a:p>
        </p:txBody>
      </p:sp>
    </p:spTree>
    <p:extLst>
      <p:ext uri="{BB962C8B-B14F-4D97-AF65-F5344CB8AC3E}">
        <p14:creationId xmlns:p14="http://schemas.microsoft.com/office/powerpoint/2010/main" val="201917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After identifying junction points, and showing the resulting sparse set of waypoints on the San Francisco Bay Area map, we can see what the highways could look like.</a:t>
            </a:r>
          </a:p>
        </p:txBody>
      </p:sp>
      <p:sp>
        <p:nvSpPr>
          <p:cNvPr id="4" name="Slide Number Placeholder 3"/>
          <p:cNvSpPr>
            <a:spLocks noGrp="1"/>
          </p:cNvSpPr>
          <p:nvPr>
            <p:ph type="sldNum" sz="quarter" idx="10"/>
          </p:nvPr>
        </p:nvSpPr>
        <p:spPr/>
        <p:txBody>
          <a:bodyPr/>
          <a:lstStyle/>
          <a:p>
            <a:fld id="{E6CF3B31-9C46-4E51-A0B9-C91999A5EE75}" type="slidenum">
              <a:rPr lang="en-US" smtClean="0"/>
              <a:t>10</a:t>
            </a:fld>
            <a:endParaRPr lang="en-US"/>
          </a:p>
        </p:txBody>
      </p:sp>
    </p:spTree>
    <p:extLst>
      <p:ext uri="{BB962C8B-B14F-4D97-AF65-F5344CB8AC3E}">
        <p14:creationId xmlns:p14="http://schemas.microsoft.com/office/powerpoint/2010/main" val="380124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We consider an air highway to be a path inside a pre-defined altitude range. UAV platoons would travel on air highways to move from an origin to a destination </a:t>
            </a:r>
          </a:p>
        </p:txBody>
      </p:sp>
      <p:sp>
        <p:nvSpPr>
          <p:cNvPr id="4" name="Slide Number Placeholder 3"/>
          <p:cNvSpPr>
            <a:spLocks noGrp="1"/>
          </p:cNvSpPr>
          <p:nvPr>
            <p:ph type="sldNum" sz="quarter" idx="10"/>
          </p:nvPr>
        </p:nvSpPr>
        <p:spPr/>
        <p:txBody>
          <a:bodyPr/>
          <a:lstStyle/>
          <a:p>
            <a:fld id="{E6CF3B31-9C46-4E51-A0B9-C91999A5EE75}" type="slidenum">
              <a:rPr lang="en-US" smtClean="0"/>
              <a:t>11</a:t>
            </a:fld>
            <a:endParaRPr lang="en-US"/>
          </a:p>
        </p:txBody>
      </p:sp>
    </p:spTree>
    <p:extLst>
      <p:ext uri="{BB962C8B-B14F-4D97-AF65-F5344CB8AC3E}">
        <p14:creationId xmlns:p14="http://schemas.microsoft.com/office/powerpoint/2010/main" val="2929231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955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98126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4144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98137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DA0B3-B08D-44D9-A5C8-72D55B6566A5}" type="datetimeFigureOut">
              <a:rPr lang="en-US" smtClean="0"/>
              <a:t>1/26/16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65702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4DA0B3-B08D-44D9-A5C8-72D55B6566A5}"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5327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4DA0B3-B08D-44D9-A5C8-72D55B6566A5}" type="datetimeFigureOut">
              <a:rPr lang="en-US" smtClean="0"/>
              <a:t>1/26/16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7849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4DA0B3-B08D-44D9-A5C8-72D55B6566A5}" type="datetimeFigureOut">
              <a:rPr lang="en-US" smtClean="0"/>
              <a:t>1/26/16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7072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A0B3-B08D-44D9-A5C8-72D55B6566A5}" type="datetimeFigureOut">
              <a:rPr lang="en-US" smtClean="0"/>
              <a:t>1/26/16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580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75475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069814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DA0B3-B08D-44D9-A5C8-72D55B6566A5}" type="datetimeFigureOut">
              <a:rPr lang="en-US" smtClean="0"/>
              <a:t>1/26/16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B84BA-B64F-44F8-A161-5CDB63FC0E7D}" type="slidenum">
              <a:rPr lang="en-US" smtClean="0"/>
              <a:t>‹#›</a:t>
            </a:fld>
            <a:endParaRPr lang="en-US"/>
          </a:p>
        </p:txBody>
      </p:sp>
    </p:spTree>
    <p:extLst>
      <p:ext uri="{BB962C8B-B14F-4D97-AF65-F5344CB8AC3E}">
        <p14:creationId xmlns:p14="http://schemas.microsoft.com/office/powerpoint/2010/main" val="2793755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0.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9.xml"/><Relationship Id="rId5"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0.xml"/><Relationship Id="rId5" Type="http://schemas.openxmlformats.org/officeDocument/2006/relationships/image" Target="../media/image18.png"/><Relationship Id="rId1" Type="http://schemas.microsoft.com/office/2007/relationships/media" Target="../media/media2.mp4"/><Relationship Id="rId2" Type="http://schemas.openxmlformats.org/officeDocument/2006/relationships/video" Target="../media/media2.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1.xml"/><Relationship Id="rId5" Type="http://schemas.openxmlformats.org/officeDocument/2006/relationships/image" Target="../media/image19.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Safe Platooning of Unmanned Aerial Vehicles via Reachability</a:t>
            </a:r>
          </a:p>
        </p:txBody>
      </p:sp>
      <p:sp>
        <p:nvSpPr>
          <p:cNvPr id="3" name="Subtitle 2"/>
          <p:cNvSpPr>
            <a:spLocks noGrp="1"/>
          </p:cNvSpPr>
          <p:nvPr>
            <p:ph type="subTitle" idx="1"/>
          </p:nvPr>
        </p:nvSpPr>
        <p:spPr>
          <a:xfrm>
            <a:off x="821724" y="3676179"/>
            <a:ext cx="7500551" cy="1655762"/>
          </a:xfrm>
        </p:spPr>
        <p:txBody>
          <a:bodyPr>
            <a:normAutofit lnSpcReduction="10000"/>
          </a:bodyPr>
          <a:lstStyle/>
          <a:p>
            <a:r>
              <a:rPr lang="en-US" dirty="0" smtClean="0"/>
              <a:t>Mo Chen, </a:t>
            </a:r>
            <a:r>
              <a:rPr lang="en-US" dirty="0" err="1" smtClean="0"/>
              <a:t>Qie</a:t>
            </a:r>
            <a:r>
              <a:rPr lang="en-US" dirty="0" smtClean="0"/>
              <a:t> Hu, Casey </a:t>
            </a:r>
            <a:r>
              <a:rPr lang="en-US" dirty="0" err="1" smtClean="0"/>
              <a:t>Mackin</a:t>
            </a:r>
            <a:r>
              <a:rPr lang="en-US" dirty="0" smtClean="0"/>
              <a:t>, Jaime </a:t>
            </a:r>
            <a:r>
              <a:rPr lang="en-US" dirty="0" err="1" smtClean="0"/>
              <a:t>Fisac</a:t>
            </a:r>
            <a:r>
              <a:rPr lang="en-US" dirty="0" smtClean="0"/>
              <a:t>, Claire Tomlin</a:t>
            </a:r>
          </a:p>
          <a:p>
            <a:r>
              <a:rPr lang="en-US" dirty="0" smtClean="0"/>
              <a:t>UC Berkeley, USA</a:t>
            </a:r>
          </a:p>
          <a:p>
            <a:r>
              <a:rPr lang="en-US" dirty="0" smtClean="0"/>
              <a:t>Thursday, December 17, 2015</a:t>
            </a:r>
          </a:p>
          <a:p>
            <a:r>
              <a:rPr lang="en-US" dirty="0" smtClean="0"/>
              <a:t>Multivehicle Systems, CDC 2015</a:t>
            </a:r>
            <a:endParaRPr lang="en-US" dirty="0"/>
          </a:p>
        </p:txBody>
      </p:sp>
    </p:spTree>
    <p:extLst>
      <p:ext uri="{BB962C8B-B14F-4D97-AF65-F5344CB8AC3E}">
        <p14:creationId xmlns:p14="http://schemas.microsoft.com/office/powerpoint/2010/main" val="1170117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0689" y="6317835"/>
            <a:ext cx="2895088" cy="369332"/>
          </a:xfrm>
          <a:prstGeom prst="rect">
            <a:avLst/>
          </a:prstGeom>
          <a:noFill/>
        </p:spPr>
        <p:txBody>
          <a:bodyPr wrap="none" rtlCol="0">
            <a:spAutoFit/>
          </a:bodyPr>
          <a:lstStyle/>
          <a:p>
            <a:r>
              <a:rPr lang="en-US" dirty="0" smtClean="0"/>
              <a:t>Bay Area map and waypoints</a:t>
            </a:r>
            <a:endParaRPr lang="en-US" dirty="0"/>
          </a:p>
        </p:txBody>
      </p:sp>
      <p:sp>
        <p:nvSpPr>
          <p:cNvPr id="2" name="Title 1"/>
          <p:cNvSpPr>
            <a:spLocks noGrp="1"/>
          </p:cNvSpPr>
          <p:nvPr>
            <p:ph type="title"/>
          </p:nvPr>
        </p:nvSpPr>
        <p:spPr/>
        <p:txBody>
          <a:bodyPr>
            <a:normAutofit/>
          </a:bodyPr>
          <a:lstStyle/>
          <a:p>
            <a:r>
              <a:rPr lang="en-US" sz="3600" smtClean="0"/>
              <a:t>Air highways</a:t>
            </a:r>
            <a:endParaRPr lang="en-US" sz="3600" dirty="0"/>
          </a:p>
        </p:txBody>
      </p:sp>
      <p:pic>
        <p:nvPicPr>
          <p:cNvPr id="7" name="Content Placeholder 6"/>
          <p:cNvPicPr>
            <a:picLocks noGrp="1" noChangeAspect="1"/>
          </p:cNvPicPr>
          <p:nvPr>
            <p:ph sz="half" idx="1"/>
          </p:nvPr>
        </p:nvPicPr>
        <p:blipFill rotWithShape="1">
          <a:blip r:embed="rId3"/>
          <a:srcRect l="18800" r="17820" b="6553"/>
          <a:stretch/>
        </p:blipFill>
        <p:spPr>
          <a:xfrm>
            <a:off x="4102443" y="1221361"/>
            <a:ext cx="4934465" cy="5016442"/>
          </a:xfrm>
          <a:prstGeom prst="rect">
            <a:avLst/>
          </a:prstGeom>
        </p:spPr>
      </p:pic>
      <p:sp>
        <p:nvSpPr>
          <p:cNvPr id="10" name="Content Placeholder 9"/>
          <p:cNvSpPr>
            <a:spLocks noGrp="1"/>
          </p:cNvSpPr>
          <p:nvPr>
            <p:ph sz="half" idx="2"/>
          </p:nvPr>
        </p:nvSpPr>
        <p:spPr>
          <a:xfrm>
            <a:off x="428368" y="1759722"/>
            <a:ext cx="3886200" cy="4351338"/>
          </a:xfrm>
        </p:spPr>
        <p:txBody>
          <a:bodyPr/>
          <a:lstStyle/>
          <a:p>
            <a:r>
              <a:rPr lang="en-US" dirty="0" smtClean="0"/>
              <a:t>Fast marching method outputs a continuous sequence of points</a:t>
            </a:r>
          </a:p>
          <a:p>
            <a:endParaRPr lang="en-US" dirty="0"/>
          </a:p>
          <a:p>
            <a:r>
              <a:rPr lang="en-US" dirty="0" smtClean="0"/>
              <a:t>Junction points are identified</a:t>
            </a:r>
          </a:p>
          <a:p>
            <a:pPr lvl="1"/>
            <a:r>
              <a:rPr lang="en-US" dirty="0" smtClean="0"/>
              <a:t>Creates a sparse set of waypoints</a:t>
            </a:r>
          </a:p>
          <a:p>
            <a:pPr lvl="1"/>
            <a:r>
              <a:rPr lang="en-US" dirty="0" smtClean="0"/>
              <a:t>End points of highways</a:t>
            </a:r>
            <a:endParaRPr lang="en-US" dirty="0"/>
          </a:p>
        </p:txBody>
      </p:sp>
    </p:spTree>
    <p:extLst>
      <p:ext uri="{BB962C8B-B14F-4D97-AF65-F5344CB8AC3E}">
        <p14:creationId xmlns:p14="http://schemas.microsoft.com/office/powerpoint/2010/main" val="421801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Air Highways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Straight-line paths inside a pre-defined altitude range</a:t>
            </a:r>
            <a:endParaRPr lang="en-US" dirty="0"/>
          </a:p>
          <a:p>
            <a:endParaRPr lang="en-US" dirty="0"/>
          </a:p>
          <a:p>
            <a:r>
              <a:rPr lang="en-US" dirty="0"/>
              <a:t>Connects destinations and origins</a:t>
            </a:r>
          </a:p>
          <a:p>
            <a:endParaRPr lang="en-US" dirty="0"/>
          </a:p>
          <a:p>
            <a:r>
              <a:rPr lang="en-US"/>
              <a:t>Platoons travel on air highways</a:t>
            </a:r>
            <a:endParaRPr lang="en-US" dirty="0"/>
          </a:p>
        </p:txBody>
      </p:sp>
    </p:spTree>
    <p:extLst>
      <p:ext uri="{BB962C8B-B14F-4D97-AF65-F5344CB8AC3E}">
        <p14:creationId xmlns:p14="http://schemas.microsoft.com/office/powerpoint/2010/main" val="395290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b="1" dirty="0"/>
              <a:t>Platooning</a:t>
            </a:r>
          </a:p>
          <a:p>
            <a:pPr lvl="1"/>
            <a:r>
              <a:rPr lang="en-US" b="1"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41863497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sp>
        <p:nvSpPr>
          <p:cNvPr id="3" name="Content Placeholder 2"/>
          <p:cNvSpPr>
            <a:spLocks noGrp="1"/>
          </p:cNvSpPr>
          <p:nvPr>
            <p:ph idx="1"/>
          </p:nvPr>
        </p:nvSpPr>
        <p:spPr/>
        <p:txBody>
          <a:bodyPr/>
          <a:lstStyle/>
          <a:p>
            <a:r>
              <a:rPr lang="en-US" dirty="0" smtClean="0"/>
              <a:t>Vehicles traveling in a single-file formation</a:t>
            </a:r>
          </a:p>
          <a:p>
            <a:endParaRPr lang="en-US" dirty="0"/>
          </a:p>
          <a:p>
            <a:r>
              <a:rPr lang="en-US" dirty="0" smtClean="0"/>
              <a:t>Leader follows the highway</a:t>
            </a:r>
          </a:p>
          <a:p>
            <a:endParaRPr lang="en-US" dirty="0"/>
          </a:p>
          <a:p>
            <a:r>
              <a:rPr lang="en-US" dirty="0" smtClean="0"/>
              <a:t>Followers use simple feedback control to stay in formation</a:t>
            </a:r>
          </a:p>
          <a:p>
            <a:endParaRPr lang="en-US" dirty="0"/>
          </a:p>
          <a:p>
            <a:r>
              <a:rPr lang="en-US" dirty="0" smtClean="0"/>
              <a:t>Simple control laws are used</a:t>
            </a:r>
            <a:endParaRPr lang="en-US" dirty="0"/>
          </a:p>
        </p:txBody>
      </p:sp>
    </p:spTree>
    <p:extLst>
      <p:ext uri="{BB962C8B-B14F-4D97-AF65-F5344CB8AC3E}">
        <p14:creationId xmlns:p14="http://schemas.microsoft.com/office/powerpoint/2010/main" val="201139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sp>
        <p:nvSpPr>
          <p:cNvPr id="30" name="TextBox 29"/>
          <p:cNvSpPr txBox="1"/>
          <p:nvPr/>
        </p:nvSpPr>
        <p:spPr>
          <a:xfrm>
            <a:off x="796354" y="3649332"/>
            <a:ext cx="2283288"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Tree>
    <p:extLst>
      <p:ext uri="{BB962C8B-B14F-4D97-AF65-F5344CB8AC3E}">
        <p14:creationId xmlns:p14="http://schemas.microsoft.com/office/powerpoint/2010/main" val="396397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4" name="Group 3"/>
          <p:cNvGrpSpPr/>
          <p:nvPr/>
        </p:nvGrpSpPr>
        <p:grpSpPr>
          <a:xfrm>
            <a:off x="796354" y="1925333"/>
            <a:ext cx="4693437" cy="2979096"/>
            <a:chOff x="796354" y="1925333"/>
            <a:chExt cx="4693437"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grpSp>
    </p:spTree>
    <p:extLst>
      <p:ext uri="{BB962C8B-B14F-4D97-AF65-F5344CB8AC3E}">
        <p14:creationId xmlns:p14="http://schemas.microsoft.com/office/powerpoint/2010/main" val="950047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 name="Group 1"/>
          <p:cNvGrpSpPr/>
          <p:nvPr/>
        </p:nvGrpSpPr>
        <p:grpSpPr>
          <a:xfrm>
            <a:off x="796354" y="1925333"/>
            <a:ext cx="7768938" cy="2979096"/>
            <a:chOff x="796354" y="1925333"/>
            <a:chExt cx="7768938"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6226656" y="2487589"/>
              <a:ext cx="924767" cy="461665"/>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5667998" y="2427766"/>
              <a:ext cx="999236" cy="1702392"/>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5154350" y="2867158"/>
              <a:ext cx="884887" cy="122950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079643" y="4276291"/>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4432206" y="2941283"/>
              <a:ext cx="92398" cy="3466284"/>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4518507" y="3469686"/>
              <a:ext cx="1544571" cy="283874"/>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221052" y="3963509"/>
              <a:ext cx="948016" cy="276999"/>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7847246" y="3895395"/>
              <a:ext cx="338716" cy="334380"/>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624611" y="2979562"/>
              <a:ext cx="940681" cy="461665"/>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4968496" y="4523019"/>
              <a:ext cx="1091902" cy="276999"/>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2272208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9" name="Group 28"/>
          <p:cNvGrpSpPr/>
          <p:nvPr/>
        </p:nvGrpSpPr>
        <p:grpSpPr>
          <a:xfrm>
            <a:off x="796354" y="1925333"/>
            <a:ext cx="7768938" cy="4228392"/>
            <a:chOff x="0" y="2099177"/>
            <a:chExt cx="12445057" cy="7920773"/>
          </a:xfrm>
        </p:grpSpPr>
        <p:sp>
          <p:nvSpPr>
            <p:cNvPr id="30" name="TextBox 29"/>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8138951" y="5570744"/>
              <a:ext cx="3657599" cy="1864659"/>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33" name="TextBox 32"/>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34" name="Curved Connector 33"/>
            <p:cNvCxnSpPr>
              <a:stCxn id="30" idx="7"/>
              <a:endCxn id="31" idx="2"/>
            </p:cNvCxnSpPr>
            <p:nvPr/>
          </p:nvCxnSpPr>
          <p:spPr>
            <a:xfrm rot="5400000" flipH="1" flipV="1">
              <a:off x="2365524" y="4455375"/>
              <a:ext cx="1974002"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1915283" y="3125181"/>
              <a:ext cx="2116969" cy="2289934"/>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7668319" y="3271312"/>
              <a:ext cx="187180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6861020" y="4030241"/>
              <a:ext cx="1657601"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657599" y="6503074"/>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5811734" y="4472554"/>
              <a:ext cx="173083" cy="5552638"/>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3" name="Curved Connector 42"/>
            <p:cNvCxnSpPr>
              <a:stCxn id="31" idx="4"/>
              <a:endCxn id="33" idx="0"/>
            </p:cNvCxnSpPr>
            <p:nvPr/>
          </p:nvCxnSpPr>
          <p:spPr>
            <a:xfrm rot="16200000" flipH="1">
              <a:off x="3790758" y="6009186"/>
              <a:ext cx="376723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43"/>
            <p:cNvCxnSpPr>
              <a:stCxn id="32" idx="4"/>
              <a:endCxn id="33" idx="6"/>
            </p:cNvCxnSpPr>
            <p:nvPr/>
          </p:nvCxnSpPr>
          <p:spPr>
            <a:xfrm rot="5400000">
              <a:off x="8040599" y="7160468"/>
              <a:ext cx="1652216"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5" name="Curved Connector 44"/>
            <p:cNvCxnSpPr>
              <a:stCxn id="30" idx="4"/>
              <a:endCxn id="33" idx="2"/>
            </p:cNvCxnSpPr>
            <p:nvPr/>
          </p:nvCxnSpPr>
          <p:spPr>
            <a:xfrm rot="16200000" flipH="1">
              <a:off x="2264483" y="7244040"/>
              <a:ext cx="1407896"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5957551" y="2464167"/>
              <a:ext cx="201837"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4093620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Vehicle modes</a:t>
            </a:r>
            <a:endParaRPr lang="en-US" dirty="0"/>
          </a:p>
        </p:txBody>
      </p:sp>
      <p:sp>
        <p:nvSpPr>
          <p:cNvPr id="4" name="Content Placeholder 3"/>
          <p:cNvSpPr>
            <a:spLocks noGrp="1"/>
          </p:cNvSpPr>
          <p:nvPr>
            <p:ph idx="1"/>
          </p:nvPr>
        </p:nvSpPr>
        <p:spPr/>
        <p:txBody>
          <a:bodyPr/>
          <a:lstStyle/>
          <a:p>
            <a:r>
              <a:rPr lang="en-US" dirty="0" smtClean="0"/>
              <a:t>How do we guarantee safe and successful transition between these modes</a:t>
            </a:r>
            <a:endParaRPr lang="en-US" dirty="0"/>
          </a:p>
        </p:txBody>
      </p:sp>
      <p:grpSp>
        <p:nvGrpSpPr>
          <p:cNvPr id="5" name="Group 4"/>
          <p:cNvGrpSpPr/>
          <p:nvPr/>
        </p:nvGrpSpPr>
        <p:grpSpPr>
          <a:xfrm>
            <a:off x="796354" y="2624577"/>
            <a:ext cx="7768938" cy="4228392"/>
            <a:chOff x="0" y="2099177"/>
            <a:chExt cx="12445057" cy="7920773"/>
          </a:xfrm>
        </p:grpSpPr>
        <p:sp>
          <p:nvSpPr>
            <p:cNvPr id="6" name="TextBox 5"/>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8" name="TextBox 7"/>
            <p:cNvSpPr txBox="1"/>
            <p:nvPr/>
          </p:nvSpPr>
          <p:spPr>
            <a:xfrm>
              <a:off x="8138951" y="5570745"/>
              <a:ext cx="3657599" cy="1864660"/>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9" name="TextBox 8"/>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10" name="Curved Connector 9"/>
            <p:cNvCxnSpPr/>
            <p:nvPr/>
          </p:nvCxnSpPr>
          <p:spPr>
            <a:xfrm rot="5400000" flipH="1" flipV="1">
              <a:off x="2350635" y="4416741"/>
              <a:ext cx="2003777"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12" name="TextBox 11"/>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13" name="TextBox 12"/>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14" name="Curved Connector 13"/>
            <p:cNvCxnSpPr/>
            <p:nvPr/>
          </p:nvCxnSpPr>
          <p:spPr>
            <a:xfrm rot="16200000" flipH="1" flipV="1">
              <a:off x="1907444" y="3117341"/>
              <a:ext cx="2132646" cy="2289934"/>
            </a:xfrm>
            <a:prstGeom prst="curvedConnector3">
              <a:avLst>
                <a:gd name="adj1" fmla="val -28808"/>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6200000" flipV="1">
              <a:off x="7641560" y="3244553"/>
              <a:ext cx="192532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6" name="Curved Connector 15"/>
            <p:cNvCxnSpPr/>
            <p:nvPr/>
          </p:nvCxnSpPr>
          <p:spPr>
            <a:xfrm rot="16200000" flipH="1">
              <a:off x="6827211" y="3972688"/>
              <a:ext cx="1725219"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7" name="Curved Connector 16"/>
            <p:cNvCxnSpPr/>
            <p:nvPr/>
          </p:nvCxnSpPr>
          <p:spPr>
            <a:xfrm flipV="1">
              <a:off x="3657599" y="6422002"/>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8" name="Curved Connector 17"/>
            <p:cNvCxnSpPr/>
            <p:nvPr/>
          </p:nvCxnSpPr>
          <p:spPr>
            <a:xfrm rot="5400000">
              <a:off x="5811734" y="4334155"/>
              <a:ext cx="173083" cy="5552638"/>
            </a:xfrm>
            <a:prstGeom prst="curvedConnector3">
              <a:avLst>
                <a:gd name="adj1" fmla="val 53261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9" name="Curved Connector 18"/>
            <p:cNvCxnSpPr/>
            <p:nvPr/>
          </p:nvCxnSpPr>
          <p:spPr>
            <a:xfrm rot="16200000" flipH="1">
              <a:off x="3737237" y="5955666"/>
              <a:ext cx="387427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0" name="Curved Connector 19"/>
            <p:cNvCxnSpPr/>
            <p:nvPr/>
          </p:nvCxnSpPr>
          <p:spPr>
            <a:xfrm rot="5400000">
              <a:off x="8000064" y="7038859"/>
              <a:ext cx="1733288"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1" name="Curved Connector 20"/>
            <p:cNvCxnSpPr/>
            <p:nvPr/>
          </p:nvCxnSpPr>
          <p:spPr>
            <a:xfrm rot="16200000" flipH="1">
              <a:off x="2223947" y="7122433"/>
              <a:ext cx="1488967"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23" name="TextBox 22"/>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24" name="Curved Connector 23"/>
            <p:cNvCxnSpPr/>
            <p:nvPr/>
          </p:nvCxnSpPr>
          <p:spPr>
            <a:xfrm rot="16200000" flipH="1">
              <a:off x="5965389" y="2456328"/>
              <a:ext cx="186162"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26" name="Curved Connector 25"/>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28" name="TextBox 27"/>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spTree>
    <p:extLst>
      <p:ext uri="{BB962C8B-B14F-4D97-AF65-F5344CB8AC3E}">
        <p14:creationId xmlns:p14="http://schemas.microsoft.com/office/powerpoint/2010/main" val="547681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 placement</a:t>
            </a:r>
          </a:p>
          <a:p>
            <a:endParaRPr lang="en-US" dirty="0"/>
          </a:p>
          <a:p>
            <a:r>
              <a:rPr lang="en-US" dirty="0"/>
              <a:t>Platooning</a:t>
            </a:r>
          </a:p>
          <a:p>
            <a:pPr lvl="1"/>
            <a:r>
              <a:rPr lang="en-US" dirty="0"/>
              <a:t>Vehicles and platoons as hybrid systems</a:t>
            </a:r>
          </a:p>
          <a:p>
            <a:endParaRPr lang="en-US" dirty="0"/>
          </a:p>
          <a:p>
            <a:r>
              <a:rPr lang="en-US" b="1" dirty="0"/>
              <a:t>Reachability analysis</a:t>
            </a:r>
          </a:p>
          <a:p>
            <a:pPr lvl="1"/>
            <a:r>
              <a:rPr lang="en-US" b="1" dirty="0"/>
              <a:t>Hamilton-Jacobi formulation</a:t>
            </a:r>
          </a:p>
          <a:p>
            <a:pPr lvl="1"/>
            <a:r>
              <a:rPr lang="en-US" b="1" dirty="0"/>
              <a:t>Liveness controllers</a:t>
            </a:r>
          </a:p>
          <a:p>
            <a:pPr lvl="1"/>
            <a:r>
              <a:rPr lang="en-US" b="1"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696184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6" name="Picture 5"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824" y="1450057"/>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6916" y="4819256"/>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2048469" y="1487532"/>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1327728" y="5665007"/>
            <a:ext cx="133035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5799271" y="5942006"/>
            <a:ext cx="1890454" cy="369332"/>
          </a:xfrm>
          <a:prstGeom prst="rect">
            <a:avLst/>
          </a:prstGeom>
          <a:noFill/>
        </p:spPr>
        <p:txBody>
          <a:bodyPr wrap="none" rtlCol="0">
            <a:spAutoFit/>
          </a:bodyPr>
          <a:lstStyle/>
          <a:p>
            <a:r>
              <a:rPr lang="en-US" dirty="0" smtClean="0"/>
              <a:t>Search and rescue</a:t>
            </a:r>
            <a:endParaRPr lang="en-US" dirty="0"/>
          </a:p>
        </p:txBody>
      </p:sp>
      <p:pic>
        <p:nvPicPr>
          <p:cNvPr id="3" name="Picture 2"/>
          <p:cNvPicPr>
            <a:picLocks noChangeAspect="1"/>
          </p:cNvPicPr>
          <p:nvPr/>
        </p:nvPicPr>
        <p:blipFill>
          <a:blip r:embed="rId5"/>
          <a:stretch>
            <a:fillRect/>
          </a:stretch>
        </p:blipFill>
        <p:spPr>
          <a:xfrm>
            <a:off x="3686928" y="5800027"/>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2</a:t>
            </a:fld>
            <a:endParaRPr lang="en-US" dirty="0"/>
          </a:p>
        </p:txBody>
      </p:sp>
      <p:pic>
        <p:nvPicPr>
          <p:cNvPr id="13" name="Picture 12"/>
          <p:cNvPicPr>
            <a:picLocks noChangeAspect="1"/>
          </p:cNvPicPr>
          <p:nvPr/>
        </p:nvPicPr>
        <p:blipFill>
          <a:blip r:embed="rId6"/>
          <a:stretch>
            <a:fillRect/>
          </a:stretch>
        </p:blipFill>
        <p:spPr>
          <a:xfrm>
            <a:off x="4952800" y="1714455"/>
            <a:ext cx="3341487" cy="2263588"/>
          </a:xfrm>
          <a:prstGeom prst="rect">
            <a:avLst/>
          </a:prstGeom>
        </p:spPr>
      </p:pic>
      <p:sp>
        <p:nvSpPr>
          <p:cNvPr id="14" name="TextBox 13"/>
          <p:cNvSpPr txBox="1"/>
          <p:nvPr/>
        </p:nvSpPr>
        <p:spPr>
          <a:xfrm>
            <a:off x="5703329" y="1249796"/>
            <a:ext cx="2082339" cy="369332"/>
          </a:xfrm>
          <a:prstGeom prst="rect">
            <a:avLst/>
          </a:prstGeom>
          <a:noFill/>
        </p:spPr>
        <p:txBody>
          <a:bodyPr wrap="square" rtlCol="0">
            <a:spAutoFit/>
          </a:bodyPr>
          <a:lstStyle/>
          <a:p>
            <a:r>
              <a:rPr lang="en-US" smtClean="0"/>
              <a:t>Aerial surveillance</a:t>
            </a:r>
            <a:endParaRPr lang="en-US"/>
          </a:p>
        </p:txBody>
      </p:sp>
      <p:pic>
        <p:nvPicPr>
          <p:cNvPr id="12" name="Picture 11"/>
          <p:cNvPicPr>
            <a:picLocks noChangeAspect="1"/>
          </p:cNvPicPr>
          <p:nvPr/>
        </p:nvPicPr>
        <p:blipFill>
          <a:blip r:embed="rId7"/>
          <a:stretch>
            <a:fillRect/>
          </a:stretch>
        </p:blipFill>
        <p:spPr>
          <a:xfrm>
            <a:off x="5165884" y="3873704"/>
            <a:ext cx="3157228" cy="2103121"/>
          </a:xfrm>
          <a:prstGeom prst="rect">
            <a:avLst/>
          </a:prstGeom>
        </p:spPr>
      </p:pic>
      <p:pic>
        <p:nvPicPr>
          <p:cNvPr id="5"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884" y="2953864"/>
            <a:ext cx="3725316" cy="192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62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i="1" dirty="0">
                        <a:latin typeface="Cambria Math"/>
                      </a:rPr>
                      <m:t>,</m:t>
                    </m:r>
                    <m:r>
                      <a:rPr lang="en-US" i="1" dirty="0">
                        <a:latin typeface="Cambria Math"/>
                      </a:rPr>
                      <m:t>𝑥</m:t>
                    </m:r>
                    <m:r>
                      <a:rPr lang="en-US" i="1" dirty="0">
                        <a:latin typeface="Cambria Math"/>
                      </a:rPr>
                      <m:t>∈</m:t>
                    </m:r>
                    <m:sSup>
                      <m:sSupPr>
                        <m:ctrlPr>
                          <a:rPr lang="en-US" i="1" dirty="0">
                            <a:latin typeface="Cambria Math" charset="0"/>
                          </a:rPr>
                        </m:ctrlPr>
                      </m:sSupPr>
                      <m:e>
                        <m:r>
                          <a:rPr lang="en-US" i="1" dirty="0">
                            <a:latin typeface="Cambria Math"/>
                          </a:rPr>
                          <m:t>ℝ</m:t>
                        </m:r>
                      </m:e>
                      <m:sup>
                        <m:r>
                          <a:rPr lang="en-US" i="1" dirty="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solidFill>
                      <a:schemeClr val="bg1"/>
                    </a:solidFill>
                  </a:rPr>
                  <a:t>Determines, with guarantees</a:t>
                </a:r>
              </a:p>
              <a:p>
                <a:r>
                  <a:rPr lang="en-US" dirty="0" smtClean="0">
                    <a:solidFill>
                      <a:schemeClr val="bg1"/>
                    </a:solidFill>
                  </a:rPr>
                  <a:t>Set of states from which the system can be driven to the target state 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17FC1721-B701-4616-A673-A0005A49439B}" type="slidenum">
              <a:rPr lang="en-US" smtClean="0"/>
              <a:t>20</a:t>
            </a:fld>
            <a:endParaRPr lang="en-US"/>
          </a:p>
        </p:txBody>
      </p:sp>
      <p:grpSp>
        <p:nvGrpSpPr>
          <p:cNvPr id="12" name="Group 11"/>
          <p:cNvGrpSpPr/>
          <p:nvPr/>
        </p:nvGrpSpPr>
        <p:grpSpPr>
          <a:xfrm>
            <a:off x="5867400" y="2619017"/>
            <a:ext cx="3001705" cy="1952983"/>
            <a:chOff x="5174575" y="1358071"/>
            <a:chExt cx="3880240" cy="2181077"/>
          </a:xfrm>
        </p:grpSpPr>
        <p:sp>
          <p:nvSpPr>
            <p:cNvPr id="13" name="Oval 12"/>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14" name="Oval 13"/>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15" name="Straight Arrow Connector 14"/>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18" name="TextBox 17"/>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425076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b="0" i="1" dirty="0" smtClean="0">
                        <a:latin typeface="Cambria Math"/>
                      </a:rPr>
                      <m:t>,</m:t>
                    </m:r>
                    <m:r>
                      <a:rPr lang="en-US" b="0" i="1" dirty="0" smtClean="0">
                        <a:latin typeface="Cambria Math"/>
                      </a:rPr>
                      <m:t>𝑥</m:t>
                    </m:r>
                    <m:r>
                      <a:rPr lang="en-US" b="0" i="1" dirty="0" smtClean="0">
                        <a:latin typeface="Cambria Math"/>
                      </a:rPr>
                      <m:t>∈</m:t>
                    </m:r>
                    <m:sSup>
                      <m:sSupPr>
                        <m:ctrlPr>
                          <a:rPr lang="en-US" b="0" i="1" dirty="0" smtClean="0">
                            <a:latin typeface="Cambria Math" charset="0"/>
                          </a:rPr>
                        </m:ctrlPr>
                      </m:sSupPr>
                      <m:e>
                        <m:r>
                          <a:rPr lang="en-US" b="0" i="1" dirty="0" smtClean="0">
                            <a:latin typeface="Cambria Math"/>
                          </a:rPr>
                          <m:t>ℝ</m:t>
                        </m:r>
                      </m:e>
                      <m:sup>
                        <m:r>
                          <a:rPr lang="en-US" b="0" i="1" dirty="0" smtClean="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t>Determines, with guarantees</a:t>
                </a:r>
              </a:p>
              <a:p>
                <a:r>
                  <a:rPr lang="en-US" dirty="0" smtClean="0"/>
                  <a:t>Set of states from which the system can be driven to the target state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grpSp>
        <p:nvGrpSpPr>
          <p:cNvPr id="10" name="Group 9"/>
          <p:cNvGrpSpPr/>
          <p:nvPr/>
        </p:nvGrpSpPr>
        <p:grpSpPr>
          <a:xfrm>
            <a:off x="5867400" y="2510531"/>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
        <p:nvSpPr>
          <p:cNvPr id="11" name="Slide Number Placeholder 10"/>
          <p:cNvSpPr>
            <a:spLocks noGrp="1"/>
          </p:cNvSpPr>
          <p:nvPr>
            <p:ph type="sldNum" sz="quarter" idx="12"/>
          </p:nvPr>
        </p:nvSpPr>
        <p:spPr/>
        <p:txBody>
          <a:bodyPr/>
          <a:lstStyle/>
          <a:p>
            <a:fld id="{17FC1721-B701-4616-A673-A0005A49439B}" type="slidenum">
              <a:rPr lang="en-US" smtClean="0"/>
              <a:t>21</a:t>
            </a:fld>
            <a:endParaRPr lang="en-US"/>
          </a:p>
        </p:txBody>
      </p:sp>
    </p:spTree>
    <p:extLst>
      <p:ext uri="{BB962C8B-B14F-4D97-AF65-F5344CB8AC3E}">
        <p14:creationId xmlns:p14="http://schemas.microsoft.com/office/powerpoint/2010/main" val="7903431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Hamilton-Jacobi Formulation</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normAutofit/>
              </a:bodyPr>
              <a:lstStyle/>
              <a:p>
                <a:pPr marL="0" indent="0">
                  <a:buNone/>
                </a:pPr>
                <a:r>
                  <a:rPr lang="en-US" dirty="0" smtClean="0"/>
                  <a:t>Implicit surface functions</a:t>
                </a:r>
              </a:p>
              <a:p>
                <a:r>
                  <a:rPr lang="en-US" dirty="0" smtClean="0"/>
                  <a:t>Represent a set </a:t>
                </a:r>
                <a14:m>
                  <m:oMath xmlns:m="http://schemas.openxmlformats.org/officeDocument/2006/math">
                    <m:r>
                      <a:rPr lang="en-US" b="0" i="1" smtClean="0">
                        <a:latin typeface="Cambria Math"/>
                      </a:rPr>
                      <m:t>𝐺</m:t>
                    </m:r>
                  </m:oMath>
                </a14:m>
                <a:r>
                  <a:rPr lang="en-US" dirty="0" smtClean="0"/>
                  <a:t> using an implicit surface function </a:t>
                </a:r>
                <a14:m>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oMath>
                  </m:oMathPara>
                </a14:m>
                <a:endParaRPr lang="en-US" dirty="0" smtClean="0"/>
              </a:p>
              <a:p>
                <a:endParaRPr lang="en-US" dirty="0"/>
              </a:p>
              <a:p>
                <a:r>
                  <a:rPr lang="en-US" dirty="0" smtClean="0">
                    <a:solidFill>
                      <a:schemeClr val="bg1"/>
                    </a:solidFill>
                  </a:rPr>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a:rPr>
                            <m:t>𝜙</m:t>
                          </m:r>
                        </m:e>
                        <m:sub>
                          <m:r>
                            <a:rPr lang="en-US" b="0" i="1" smtClean="0">
                              <a:solidFill>
                                <a:schemeClr val="bg1"/>
                              </a:solidFill>
                              <a:latin typeface="Cambria Math"/>
                            </a:rPr>
                            <m:t>𝐺</m:t>
                          </m:r>
                        </m:sub>
                      </m:sSub>
                      <m:d>
                        <m:dPr>
                          <m:ctrlPr>
                            <a:rPr lang="en-US" i="1" smtClean="0">
                              <a:solidFill>
                                <a:schemeClr val="bg1"/>
                              </a:solidFill>
                              <a:latin typeface="Cambria Math" charset="0"/>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𝑦</m:t>
                          </m:r>
                        </m:e>
                      </m:d>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𝑥</m:t>
                          </m:r>
                        </m:e>
                        <m:sup>
                          <m:r>
                            <a:rPr lang="en-US" b="0" i="1" smtClean="0">
                              <a:solidFill>
                                <a:schemeClr val="bg1"/>
                              </a:solidFill>
                              <a:latin typeface="Cambria Math"/>
                            </a:rPr>
                            <m:t>2</m:t>
                          </m:r>
                        </m:sup>
                      </m:sSup>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𝑦</m:t>
                          </m:r>
                        </m:e>
                        <m:sup>
                          <m:r>
                            <a:rPr lang="en-US" b="0" i="1" smtClean="0">
                              <a:solidFill>
                                <a:schemeClr val="bg1"/>
                              </a:solidFill>
                              <a:latin typeface="Cambria Math"/>
                            </a:rPr>
                            <m:t>2</m:t>
                          </m:r>
                        </m:sup>
                      </m:sSup>
                      <m:r>
                        <a:rPr lang="en-US" b="0" i="1" smtClean="0">
                          <a:solidFill>
                            <a:schemeClr val="bg1"/>
                          </a:solidFill>
                          <a:latin typeface="Cambria Math"/>
                        </a:rPr>
                        <m:t>−1</m:t>
                      </m:r>
                    </m:oMath>
                  </m:oMathPara>
                </a14:m>
                <a:endParaRPr lang="en-US" dirty="0" smtClean="0">
                  <a:solidFill>
                    <a:schemeClr val="bg1"/>
                  </a:solidFill>
                </a:endParaRPr>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0">
                <a:blip r:embed="rId3"/>
                <a:stretch>
                  <a:fillRect l="-2667" t="-22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22</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271" t="6328" r="4577" b="4407"/>
          <a:stretch/>
        </p:blipFill>
        <p:spPr>
          <a:xfrm>
            <a:off x="4308529" y="2681207"/>
            <a:ext cx="4835471" cy="3631199"/>
          </a:xfrm>
          <a:prstGeom prst="rect">
            <a:avLst/>
          </a:prstGeom>
        </p:spPr>
      </p:pic>
    </p:spTree>
    <p:extLst>
      <p:ext uri="{BB962C8B-B14F-4D97-AF65-F5344CB8AC3E}">
        <p14:creationId xmlns:p14="http://schemas.microsoft.com/office/powerpoint/2010/main" val="3530042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charset="0"/>
                            </a:rPr>
                          </m:ctrlPr>
                        </m:dPr>
                        <m:e>
                          <m:r>
                            <a:rPr lang="en-US" b="0" i="1" smtClean="0">
                              <a:latin typeface="Cambria Math"/>
                            </a:rPr>
                            <m:t>0,</m:t>
                          </m:r>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charset="0"/>
                            </a:rPr>
                          </m:ctrlPr>
                        </m:dPr>
                        <m:e>
                          <m:r>
                            <a:rPr lang="en-US" b="0" i="1" smtClean="0">
                              <a:latin typeface="Cambria Math"/>
                            </a:rPr>
                            <m:t>𝑥</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solidFill>
                      <a:schemeClr val="bg1"/>
                    </a:solidFill>
                  </a:rPr>
                  <a:t>Optimal controls given by optimizers of Hamiltonian</a:t>
                </a:r>
              </a:p>
              <a:p>
                <a:pPr marL="0" indent="0">
                  <a:buNone/>
                </a:pPr>
                <a:endParaRPr lang="en-US" dirty="0" smtClean="0">
                  <a:solidFill>
                    <a:schemeClr val="bg1"/>
                  </a:solidFill>
                </a:endParaRPr>
              </a:p>
              <a:p>
                <a:r>
                  <a:rPr lang="en-US" dirty="0" smtClean="0">
                    <a:solidFill>
                      <a:schemeClr val="bg1"/>
                    </a:solidFill>
                  </a:rPr>
                  <a:t>Toolbox of Level Set Methods</a:t>
                </a:r>
                <a:r>
                  <a:rPr lang="en-US" baseline="30000" dirty="0" smtClean="0">
                    <a:solidFill>
                      <a:schemeClr val="bg1"/>
                    </a:solidFill>
                  </a:rPr>
                  <a:t>[2]</a:t>
                </a:r>
                <a:endParaRPr lang="en-US" baseline="30000"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501" b="-308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23</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1253841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charset="0"/>
                            </a:rPr>
                          </m:ctrlPr>
                        </m:dPr>
                        <m:e>
                          <m:r>
                            <a:rPr lang="en-US" b="0" i="1" smtClean="0">
                              <a:latin typeface="Cambria Math"/>
                            </a:rPr>
                            <m:t>0,</m:t>
                          </m:r>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charset="0"/>
                            </a:rPr>
                          </m:ctrlPr>
                        </m:dPr>
                        <m:e>
                          <m:r>
                            <a:rPr lang="en-US" b="0" i="1" smtClean="0">
                              <a:latin typeface="Cambria Math"/>
                            </a:rPr>
                            <m:t>𝑥</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t>New decoupled formulation [</a:t>
                </a:r>
                <a:r>
                  <a:rPr lang="hr-HR" dirty="0" smtClean="0"/>
                  <a:t>TuB18.2] </a:t>
                </a:r>
                <a:r>
                  <a:rPr lang="hr-HR" dirty="0" err="1" smtClean="0"/>
                  <a:t>allows</a:t>
                </a:r>
                <a:r>
                  <a:rPr lang="hr-HR" dirty="0" smtClean="0"/>
                  <a:t> </a:t>
                </a:r>
                <a:r>
                  <a:rPr lang="hr-HR" dirty="0" err="1" smtClean="0"/>
                  <a:t>real</a:t>
                </a:r>
                <a:r>
                  <a:rPr lang="hr-HR" dirty="0"/>
                  <a:t>-</a:t>
                </a:r>
                <a:r>
                  <a:rPr lang="hr-HR" dirty="0" smtClean="0"/>
                  <a:t>time </a:t>
                </a:r>
                <a:r>
                  <a:rPr lang="hr-HR" dirty="0" err="1" smtClean="0"/>
                  <a:t>computation</a:t>
                </a:r>
                <a:endParaRPr lang="en-US" baseline="30000" dirty="0"/>
              </a:p>
              <a:p>
                <a:r>
                  <a:rPr lang="en-US" baseline="30000" dirty="0" smtClean="0">
                    <a:solidFill>
                      <a:schemeClr val="bg1"/>
                    </a:solidFill>
                  </a:rPr>
                  <a:t>placeholder</a:t>
                </a:r>
                <a:endParaRPr lang="en-US" baseline="30000"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801" r="-541" b="-350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24</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spTree>
    <p:extLst>
      <p:ext uri="{BB962C8B-B14F-4D97-AF65-F5344CB8AC3E}">
        <p14:creationId xmlns:p14="http://schemas.microsoft.com/office/powerpoint/2010/main" val="765451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a:t>Target set: desired merging </a:t>
            </a:r>
            <a:r>
              <a:rPr lang="en-US" dirty="0" smtClean="0"/>
              <a:t>position </a:t>
            </a:r>
            <a:r>
              <a:rPr lang="en-US" dirty="0" smtClean="0"/>
              <a:t>and velocity</a:t>
            </a:r>
            <a:endParaRPr lang="en-US" dirty="0"/>
          </a:p>
          <a:p>
            <a:pPr lvl="1"/>
            <a:r>
              <a:rPr lang="en-US" dirty="0" smtClean="0"/>
              <a:t>Reachable set: set of states that can reach target set</a:t>
            </a:r>
          </a:p>
          <a:p>
            <a:pPr lvl="1"/>
            <a:endParaRPr lang="en-US" dirty="0" smtClean="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1845225" y="3581364"/>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smtClean="0"/>
                <a:t>Merge onto highway</a:t>
              </a:r>
              <a:endParaRPr lang="en-US" sz="1600" dirty="0"/>
            </a:p>
          </p:txBody>
        </p:sp>
      </p:grpSp>
    </p:spTree>
    <p:extLst>
      <p:ext uri="{BB962C8B-B14F-4D97-AF65-F5344CB8AC3E}">
        <p14:creationId xmlns:p14="http://schemas.microsoft.com/office/powerpoint/2010/main" val="2906310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smtClean="0"/>
              <a:t>Target set: desired merging point and relative velocity</a:t>
            </a:r>
          </a:p>
          <a:p>
            <a:pPr lvl="1"/>
            <a:r>
              <a:rPr lang="en-US" dirty="0" smtClean="0"/>
              <a:t>Reachable set: set of states that can reach target set</a:t>
            </a:r>
          </a:p>
          <a:p>
            <a:pPr lvl="1"/>
            <a:endParaRPr lang="en-US" dirty="0" smtClean="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a:t>
            </a:r>
            <a:r>
              <a:rPr lang="en-US" dirty="0" smtClean="0"/>
              <a:t>set</a:t>
            </a:r>
            <a:endParaRPr lang="en-US" dirty="0"/>
          </a:p>
          <a:p>
            <a:pPr marL="457200" lvl="1" indent="0">
              <a:buNone/>
            </a:pPr>
            <a:endParaRPr lang="en-US" dirty="0"/>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746412" y="5008424"/>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smtClean="0"/>
                <a:t>Join platoon</a:t>
              </a:r>
              <a:endParaRPr lang="en-US" dirty="0"/>
            </a:p>
          </p:txBody>
        </p:sp>
      </p:grpSp>
    </p:spTree>
    <p:extLst>
      <p:ext uri="{BB962C8B-B14F-4D97-AF65-F5344CB8AC3E}">
        <p14:creationId xmlns:p14="http://schemas.microsoft.com/office/powerpoint/2010/main" val="466299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solidFill>
                  <a:schemeClr val="bg1"/>
                </a:solidFill>
              </a:rPr>
              <a:t>Controller</a:t>
            </a:r>
          </a:p>
          <a:p>
            <a:pPr lvl="1"/>
            <a:r>
              <a:rPr lang="en-US" dirty="0" smtClean="0">
                <a:solidFill>
                  <a:schemeClr val="bg1"/>
                </a:solidFill>
              </a:rPr>
              <a:t>Use </a:t>
            </a:r>
            <a:r>
              <a:rPr lang="en-US" dirty="0" err="1" smtClean="0">
                <a:solidFill>
                  <a:schemeClr val="bg1"/>
                </a:solidFill>
              </a:rPr>
              <a:t>liveness</a:t>
            </a:r>
            <a:r>
              <a:rPr lang="en-US" dirty="0" smtClean="0">
                <a:solidFill>
                  <a:schemeClr val="bg1"/>
                </a:solidFill>
              </a:rPr>
              <a:t> controller if safe</a:t>
            </a:r>
          </a:p>
          <a:p>
            <a:pPr lvl="1"/>
            <a:r>
              <a:rPr lang="en-US" dirty="0" smtClean="0">
                <a:solidFill>
                  <a:schemeClr val="bg1"/>
                </a:solidFill>
              </a:rPr>
              <a:t>Use safety controller if not safe</a:t>
            </a:r>
          </a:p>
        </p:txBody>
      </p:sp>
    </p:spTree>
    <p:extLst>
      <p:ext uri="{BB962C8B-B14F-4D97-AF65-F5344CB8AC3E}">
        <p14:creationId xmlns:p14="http://schemas.microsoft.com/office/powerpoint/2010/main" val="400799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t>Controller</a:t>
            </a:r>
          </a:p>
          <a:p>
            <a:pPr lvl="1"/>
            <a:r>
              <a:rPr lang="en-US" dirty="0" smtClean="0"/>
              <a:t>Use </a:t>
            </a:r>
            <a:r>
              <a:rPr lang="en-US" dirty="0" err="1" smtClean="0"/>
              <a:t>liveness</a:t>
            </a:r>
            <a:r>
              <a:rPr lang="en-US" dirty="0" smtClean="0"/>
              <a:t> controller if safe</a:t>
            </a:r>
          </a:p>
          <a:p>
            <a:pPr lvl="1"/>
            <a:r>
              <a:rPr lang="en-US" dirty="0" smtClean="0"/>
              <a:t>Use safety controller if not safe</a:t>
            </a:r>
          </a:p>
        </p:txBody>
      </p:sp>
    </p:spTree>
    <p:extLst>
      <p:ext uri="{BB962C8B-B14F-4D97-AF65-F5344CB8AC3E}">
        <p14:creationId xmlns:p14="http://schemas.microsoft.com/office/powerpoint/2010/main" val="742408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b="1" dirty="0"/>
              <a:t>Simulations</a:t>
            </a:r>
          </a:p>
        </p:txBody>
      </p:sp>
    </p:spTree>
    <p:extLst>
      <p:ext uri="{BB962C8B-B14F-4D97-AF65-F5344CB8AC3E}">
        <p14:creationId xmlns:p14="http://schemas.microsoft.com/office/powerpoint/2010/main" val="2880912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endParaRPr lang="en-US" dirty="0"/>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r>
              <a:rPr lang="en-US"/>
              <a:t>Many UAVs</a:t>
            </a:r>
            <a:endParaRPr lang="en-US" dirty="0"/>
          </a:p>
          <a:p>
            <a:pPr lvl="1"/>
            <a:r>
              <a:rPr lang="en-US" dirty="0">
                <a:latin typeface="Calibri" charset="0"/>
              </a:rPr>
              <a:t>City with 2 million people</a:t>
            </a:r>
          </a:p>
          <a:p>
            <a:pPr lvl="1"/>
            <a:r>
              <a:rPr lang="en-US" dirty="0">
                <a:latin typeface="Calibri" charset="0"/>
              </a:rPr>
              <a:t>Each person requests drone delivery every 2 months</a:t>
            </a:r>
          </a:p>
          <a:p>
            <a:pPr lvl="1"/>
            <a:r>
              <a:rPr lang="en-US" dirty="0">
                <a:latin typeface="Calibri" charset="0"/>
              </a:rPr>
              <a:t>~35000 deliveries per day</a:t>
            </a:r>
          </a:p>
          <a:p>
            <a:pPr lvl="1"/>
            <a:r>
              <a:rPr lang="en-US" dirty="0">
                <a:latin typeface="Calibri" charset="0"/>
              </a:rPr>
              <a:t>30 minutes from warehouse to customer</a:t>
            </a:r>
          </a:p>
          <a:p>
            <a:pPr lvl="1"/>
            <a:r>
              <a:rPr lang="en-US" dirty="0">
                <a:latin typeface="Calibri" charset="0"/>
              </a:rPr>
              <a:t>Thousands of drones in the air simultaneously</a:t>
            </a:r>
          </a:p>
          <a:p>
            <a:endParaRPr lang="en-US" dirty="0"/>
          </a:p>
          <a:p>
            <a:r>
              <a:rPr lang="en-US"/>
              <a:t>Large joint state space</a:t>
            </a:r>
            <a:endParaRPr lang="en-US" dirty="0"/>
          </a:p>
          <a:p>
            <a:endParaRPr lang="en-US" dirty="0"/>
          </a:p>
          <a:p>
            <a:r>
              <a:rPr lang="en-US"/>
              <a:t>Even pairwise interactions are numerous</a:t>
            </a:r>
            <a:endParaRPr lang="en-US" dirty="0"/>
          </a:p>
          <a:p>
            <a:endParaRPr lang="en-US" dirty="0"/>
          </a:p>
          <a:p>
            <a:r>
              <a:rPr lang="en-US"/>
              <a:t>Platoons provide additional structure to facilitate scalable analysis</a:t>
            </a:r>
            <a:endParaRPr lang="en-US" dirty="0"/>
          </a:p>
        </p:txBody>
      </p:sp>
    </p:spTree>
    <p:extLst>
      <p:ext uri="{BB962C8B-B14F-4D97-AF65-F5344CB8AC3E}">
        <p14:creationId xmlns:p14="http://schemas.microsoft.com/office/powerpoint/2010/main" val="45488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Single </a:t>
                </a:r>
                <a:r>
                  <a:rPr lang="en-US" dirty="0" err="1" smtClean="0"/>
                  <a:t>quadrotor</a:t>
                </a:r>
                <a:r>
                  <a:rPr lang="en-US" dirty="0" smtClean="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smtClean="0"/>
              </a:p>
              <a:p>
                <a:r>
                  <a:rPr lang="en-US" dirty="0" smtClean="0"/>
                  <a:t>Merging onto the highway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880796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Relative dynamics</a:t>
                </a:r>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r>
                          <a:rPr lang="en-US" b="0" i="1" smtClean="0">
                            <a:latin typeface="Cambria Math" charset="0"/>
                          </a:rPr>
                          <m:t>,</m:t>
                        </m:r>
                        <m:r>
                          <a:rPr lang="en-US" b="0" i="1" smtClean="0">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r>
                          <a:rPr lang="en-US" b="0" i="1" smtClean="0">
                            <a:latin typeface="Cambria Math" charset="0"/>
                          </a:rPr>
                          <m:t>,</m:t>
                        </m:r>
                        <m:r>
                          <a:rPr lang="en-US" b="0" i="1" smtClean="0">
                            <a:latin typeface="Cambria Math" charset="0"/>
                          </a:rPr>
                          <m:t>𝑟</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b="0" i="1" smtClean="0">
                                <a:latin typeface="Cambria Math" charset="0"/>
                              </a:rPr>
                            </m:ctrlPr>
                          </m:accPr>
                          <m:e>
                            <m:r>
                              <a:rPr lang="en-US" i="1">
                                <a:latin typeface="Cambria Math" charset="0"/>
                              </a:rPr>
                              <m:t>𝑣</m:t>
                            </m:r>
                          </m:e>
                        </m:acc>
                      </m:e>
                      <m:sub>
                        <m:r>
                          <a:rPr lang="en-US" i="1">
                            <a:latin typeface="Cambria Math" charset="0"/>
                          </a:rPr>
                          <m:t>𝑥</m:t>
                        </m:r>
                        <m:r>
                          <a:rPr lang="en-US" i="1">
                            <a:latin typeface="Cambria Math" charset="0"/>
                          </a:rPr>
                          <m:t>,</m:t>
                        </m:r>
                        <m:r>
                          <a:rPr lang="en-US" i="1">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𝑗</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r>
                          <a:rPr lang="en-US" i="1">
                            <a:latin typeface="Cambria Math" charset="0"/>
                          </a:rPr>
                          <m:t>,</m:t>
                        </m:r>
                        <m:r>
                          <a:rPr lang="en-US" i="1">
                            <a:latin typeface="Cambria Math" charset="0"/>
                          </a:rPr>
                          <m:t>𝑟</m:t>
                        </m:r>
                      </m:sub>
                    </m:sSub>
                  </m:oMath>
                </a14:m>
                <a:endParaRPr lang="en-US" dirty="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𝑗</m:t>
                        </m:r>
                      </m:sub>
                    </m:sSub>
                  </m:oMath>
                </a14:m>
                <a:endParaRPr lang="en-US" dirty="0"/>
              </a:p>
              <a:p>
                <a:pPr marL="0" indent="0">
                  <a:buNone/>
                </a:pPr>
                <a:endParaRPr lang="en-US" dirty="0"/>
              </a:p>
              <a:p>
                <a:r>
                  <a:rPr lang="en-US" dirty="0" smtClean="0"/>
                  <a:t>Joining platoon on highway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spTree>
    <p:extLst>
      <p:ext uri="{BB962C8B-B14F-4D97-AF65-F5344CB8AC3E}">
        <p14:creationId xmlns:p14="http://schemas.microsoft.com/office/powerpoint/2010/main" val="124176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Augmented relative dynamics</a:t>
                </a:r>
              </a:p>
              <a:p>
                <a:pPr lvl="1"/>
                <a:r>
                  <a:rPr lang="en-US" dirty="0" smtClean="0"/>
                  <a:t>To impose speed limit</a:t>
                </a:r>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r>
                          <a:rPr lang="en-US" b="0" i="1" smtClean="0">
                            <a:latin typeface="Cambria Math" charset="0"/>
                          </a:rPr>
                          <m:t>,</m:t>
                        </m:r>
                        <m:r>
                          <a:rPr lang="en-US" b="0" i="1" smtClean="0">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r>
                          <a:rPr lang="en-US" b="0" i="1" smtClean="0">
                            <a:latin typeface="Cambria Math" charset="0"/>
                          </a:rPr>
                          <m:t>,</m:t>
                        </m:r>
                        <m:r>
                          <a:rPr lang="en-US" b="0" i="1" smtClean="0">
                            <a:latin typeface="Cambria Math" charset="0"/>
                          </a:rPr>
                          <m:t>𝑟</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b="0" i="1" smtClean="0">
                                <a:latin typeface="Cambria Math" charset="0"/>
                              </a:rPr>
                            </m:ctrlPr>
                          </m:accPr>
                          <m:e>
                            <m:r>
                              <a:rPr lang="en-US" i="1">
                                <a:latin typeface="Cambria Math" charset="0"/>
                              </a:rPr>
                              <m:t>𝑣</m:t>
                            </m:r>
                          </m:e>
                        </m:acc>
                      </m:e>
                      <m:sub>
                        <m:r>
                          <a:rPr lang="en-US" i="1">
                            <a:latin typeface="Cambria Math" charset="0"/>
                          </a:rPr>
                          <m:t>𝑥</m:t>
                        </m:r>
                        <m:r>
                          <a:rPr lang="en-US" i="1">
                            <a:latin typeface="Cambria Math" charset="0"/>
                          </a:rPr>
                          <m:t>,</m:t>
                        </m:r>
                        <m:r>
                          <a:rPr lang="en-US" i="1">
                            <a:latin typeface="Cambria Math" charset="0"/>
                          </a:rPr>
                          <m:t>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𝑗</m:t>
                        </m:r>
                      </m:sub>
                    </m:sSub>
                  </m:oMath>
                </a14:m>
                <a:endParaRPr lang="en-US" b="0"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r>
                          <a:rPr lang="en-US" i="1">
                            <a:latin typeface="Cambria Math" charset="0"/>
                          </a:rPr>
                          <m:t>,</m:t>
                        </m:r>
                        <m:r>
                          <a:rPr lang="en-US" i="1">
                            <a:latin typeface="Cambria Math" charset="0"/>
                          </a:rPr>
                          <m:t>𝑟</m:t>
                        </m:r>
                      </m:sub>
                    </m:sSub>
                  </m:oMath>
                </a14:m>
                <a:endParaRPr lang="en-US" dirty="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𝑟</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𝑗</m:t>
                        </m:r>
                      </m:sub>
                    </m:sSub>
                  </m:oMath>
                </a14:m>
                <a:endParaRPr lang="en-US" dirty="0" smtClean="0"/>
              </a:p>
              <a:p>
                <a:pPr marL="0" indent="0">
                  <a:buNone/>
                </a:pPr>
                <a:r>
                  <a:rPr lang="en-US" b="0" dirty="0" smtClean="0"/>
                  <a:t>		</a:t>
                </a:r>
                <a14:m>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r>
                          <a:rPr lang="en-US" b="0" i="1" smtClean="0">
                            <a:latin typeface="Cambria Math" charset="0"/>
                          </a:rPr>
                          <m:t>,</m:t>
                        </m:r>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r>
                          <a:rPr lang="en-US" b="0" i="1" smtClean="0">
                            <a:latin typeface="Cambria Math" charset="0"/>
                          </a:rPr>
                          <m:t>,</m:t>
                        </m:r>
                        <m:r>
                          <a:rPr lang="en-US" b="0" i="1" smtClean="0">
                            <a:latin typeface="Cambria Math" charset="0"/>
                          </a:rPr>
                          <m:t>𝑖</m:t>
                        </m:r>
                      </m:sub>
                    </m:sSub>
                  </m:oMath>
                </a14:m>
                <a:endParaRPr lang="en-US" dirty="0" smtClean="0"/>
              </a:p>
              <a:p>
                <a:pPr marL="0" indent="0">
                  <a:buNone/>
                </a:pPr>
                <a:r>
                  <a:rPr lang="en-US" dirty="0" smtClean="0"/>
                  <a:t>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r>
                          <a:rPr lang="en-US" i="1">
                            <a:latin typeface="Cambria Math" charset="0"/>
                          </a:rPr>
                          <m:t>,</m:t>
                        </m:r>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r>
                          <a:rPr lang="en-US" i="1">
                            <a:latin typeface="Cambria Math" charset="0"/>
                          </a:rPr>
                          <m:t>,</m:t>
                        </m:r>
                        <m:r>
                          <a:rPr lang="en-US" i="1">
                            <a:latin typeface="Cambria Math" charset="0"/>
                          </a:rPr>
                          <m:t>𝑖</m:t>
                        </m:r>
                      </m:sub>
                    </m:sSub>
                  </m:oMath>
                </a14:m>
                <a:endParaRPr lang="en-US" dirty="0"/>
              </a:p>
              <a:p>
                <a:r>
                  <a:rPr lang="en-US" dirty="0" smtClean="0"/>
                  <a:t>Collision avoidance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081" b="-840"/>
                </a:stretch>
              </a:blipFill>
            </p:spPr>
            <p:txBody>
              <a:bodyPr/>
              <a:lstStyle/>
              <a:p>
                <a:r>
                  <a:rPr lang="en-US">
                    <a:noFill/>
                  </a:rPr>
                  <a:t> </a:t>
                </a:r>
              </a:p>
            </p:txBody>
          </p:sp>
        </mc:Fallback>
      </mc:AlternateContent>
    </p:spTree>
    <p:extLst>
      <p:ext uri="{BB962C8B-B14F-4D97-AF65-F5344CB8AC3E}">
        <p14:creationId xmlns:p14="http://schemas.microsoft.com/office/powerpoint/2010/main" val="71586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Liveness and Safety</a:t>
            </a:r>
            <a:endParaRPr lang="en-US" dirty="0"/>
          </a:p>
        </p:txBody>
      </p:sp>
      <p:sp>
        <p:nvSpPr>
          <p:cNvPr id="6" name="Content Placeholder 5"/>
          <p:cNvSpPr>
            <a:spLocks noGrp="1"/>
          </p:cNvSpPr>
          <p:nvPr>
            <p:ph sz="half" idx="2"/>
          </p:nvPr>
        </p:nvSpPr>
        <p:spPr>
          <a:xfrm>
            <a:off x="4965325" y="1825625"/>
            <a:ext cx="3886200" cy="4351338"/>
          </a:xfr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pic>
        <p:nvPicPr>
          <p:cNvPr id="7" name="simulateFormPlatoon_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519" r="14382"/>
          <a:stretch/>
        </p:blipFill>
        <p:spPr>
          <a:xfrm>
            <a:off x="165847" y="1981200"/>
            <a:ext cx="4558553" cy="3606521"/>
          </a:xfrm>
          <a:prstGeom prst="rect">
            <a:avLst/>
          </a:prstGeom>
        </p:spPr>
      </p:pic>
    </p:spTree>
    <p:extLst>
      <p:ext uri="{BB962C8B-B14F-4D97-AF65-F5344CB8AC3E}">
        <p14:creationId xmlns:p14="http://schemas.microsoft.com/office/powerpoint/2010/main" val="3189902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Intruder!</a:t>
            </a:r>
            <a:endParaRPr lang="en-US" dirty="0"/>
          </a:p>
        </p:txBody>
      </p:sp>
      <p:sp>
        <p:nvSpPr>
          <p:cNvPr id="8" name="Content Placeholder 7"/>
          <p:cNvSpPr>
            <a:spLocks noGrp="1"/>
          </p:cNvSpPr>
          <p:nvPr>
            <p:ph sz="half" idx="2"/>
          </p:nvPr>
        </p:nvSpPr>
        <p:spPr>
          <a:xfrm>
            <a:off x="5251076" y="1849158"/>
            <a:ext cx="3886200" cy="4351338"/>
          </a:xfrm>
        </p:spPr>
        <p:txBody>
          <a:bodyPr>
            <a:normAutofit fontScale="92500" lnSpcReduction="10000"/>
          </a:bodyPr>
          <a:lstStyle/>
          <a:p>
            <a:endParaRPr lang="en-US" dirty="0" smtClean="0"/>
          </a:p>
          <a:p>
            <a:pPr marL="0" indent="0">
              <a:buNone/>
            </a:pPr>
            <a:r>
              <a:rPr lang="en-US" dirty="0" smtClean="0"/>
              <a:t>Vehicles </a:t>
            </a:r>
            <a:r>
              <a:rPr lang="en-US" dirty="0"/>
              <a:t>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pic>
        <p:nvPicPr>
          <p:cNvPr id="6" name="simulateIntrud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294" r="15588"/>
          <a:stretch/>
        </p:blipFill>
        <p:spPr>
          <a:xfrm>
            <a:off x="121024" y="2162250"/>
            <a:ext cx="4962028" cy="4038246"/>
          </a:xfrm>
          <a:prstGeom prst="rect">
            <a:avLst/>
          </a:prstGeom>
        </p:spPr>
      </p:pic>
    </p:spTree>
    <p:extLst>
      <p:ext uri="{BB962C8B-B14F-4D97-AF65-F5344CB8AC3E}">
        <p14:creationId xmlns:p14="http://schemas.microsoft.com/office/powerpoint/2010/main" val="669111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highways simulation</a:t>
            </a:r>
            <a:endParaRPr lang="en-US" dirty="0"/>
          </a:p>
        </p:txBody>
      </p:sp>
      <p:sp>
        <p:nvSpPr>
          <p:cNvPr id="4" name="Content Placeholder 3"/>
          <p:cNvSpPr>
            <a:spLocks noGrp="1"/>
          </p:cNvSpPr>
          <p:nvPr>
            <p:ph sz="half" idx="2"/>
          </p:nvPr>
        </p:nvSpPr>
        <p:spPr>
          <a:xfrm>
            <a:off x="5086350" y="1968780"/>
            <a:ext cx="3886200" cy="4351338"/>
          </a:xfrm>
        </p:spPr>
        <p:txBody>
          <a:bodyPr>
            <a:normAutofit fontScale="92500" lnSpcReduction="20000"/>
          </a:bodyPr>
          <a:lstStyle/>
          <a:p>
            <a:pPr marL="0" inden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None/>
            </a:pPr>
            <a:r>
              <a:rPr lang="en-US" dirty="0"/>
              <a:t>2 </a:t>
            </a:r>
            <a:r>
              <a:rPr lang="en-US" dirty="0" smtClean="0"/>
              <a:t>vehicles </a:t>
            </a:r>
            <a:r>
              <a:rPr lang="en-US" dirty="0"/>
              <a:t>in the 4-vehicle platoon changes </a:t>
            </a:r>
            <a:r>
              <a:rPr lang="en-US" dirty="0" smtClean="0"/>
              <a:t>highways</a:t>
            </a:r>
          </a:p>
          <a:p>
            <a:pPr marL="0" indent="0">
              <a:buNone/>
            </a:pPr>
            <a:endParaRPr lang="en-US" dirty="0"/>
          </a:p>
          <a:p>
            <a:pPr marL="0" indent="0">
              <a:buNone/>
            </a:pPr>
            <a:r>
              <a:rPr lang="en-US" dirty="0"/>
              <a:t>The remaining 2 vehicles remain on the same highway.</a:t>
            </a:r>
          </a:p>
          <a:p>
            <a:endParaRPr lang="en-US" dirty="0"/>
          </a:p>
        </p:txBody>
      </p:sp>
      <p:pic>
        <p:nvPicPr>
          <p:cNvPr id="6" name="simulateChangeHighwa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470" r="21177"/>
          <a:stretch/>
        </p:blipFill>
        <p:spPr>
          <a:xfrm>
            <a:off x="242047" y="1812962"/>
            <a:ext cx="4595533" cy="4507156"/>
          </a:xfrm>
          <a:prstGeom prst="rect">
            <a:avLst/>
          </a:prstGeom>
        </p:spPr>
      </p:pic>
    </p:spTree>
    <p:extLst>
      <p:ext uri="{BB962C8B-B14F-4D97-AF65-F5344CB8AC3E}">
        <p14:creationId xmlns:p14="http://schemas.microsoft.com/office/powerpoint/2010/main" val="456973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Air highway placement</a:t>
            </a:r>
          </a:p>
          <a:p>
            <a:endParaRPr lang="en-US" dirty="0" smtClean="0"/>
          </a:p>
          <a:p>
            <a:r>
              <a:rPr lang="en-US" dirty="0" smtClean="0"/>
              <a:t>Vehicles modeled as hybrid systems</a:t>
            </a:r>
          </a:p>
          <a:p>
            <a:endParaRPr lang="en-US" dirty="0"/>
          </a:p>
          <a:p>
            <a:r>
              <a:rPr lang="en-US" dirty="0" smtClean="0"/>
              <a:t>Reachability analysis for guaranteeing safety and mode transitions</a:t>
            </a:r>
            <a:endParaRPr lang="en-US" dirty="0"/>
          </a:p>
        </p:txBody>
      </p:sp>
    </p:spTree>
    <p:extLst>
      <p:ext uri="{BB962C8B-B14F-4D97-AF65-F5344CB8AC3E}">
        <p14:creationId xmlns:p14="http://schemas.microsoft.com/office/powerpoint/2010/main" val="80755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mochen72@berkeley.edu</a:t>
            </a:r>
            <a:endParaRPr lang="en-US" dirty="0"/>
          </a:p>
        </p:txBody>
      </p:sp>
    </p:spTree>
    <p:extLst>
      <p:ext uri="{BB962C8B-B14F-4D97-AF65-F5344CB8AC3E}">
        <p14:creationId xmlns:p14="http://schemas.microsoft.com/office/powerpoint/2010/main" val="91439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grpSp>
        <p:nvGrpSpPr>
          <p:cNvPr id="3" name="Group 2"/>
          <p:cNvGrpSpPr/>
          <p:nvPr/>
        </p:nvGrpSpPr>
        <p:grpSpPr>
          <a:xfrm>
            <a:off x="4484973" y="2858117"/>
            <a:ext cx="4337752" cy="1689170"/>
            <a:chOff x="4050625" y="8751811"/>
            <a:chExt cx="3867614" cy="1449127"/>
          </a:xfrm>
        </p:grpSpPr>
        <p:sp>
          <p:nvSpPr>
            <p:cNvPr id="4" name="TextBox 3"/>
            <p:cNvSpPr txBox="1"/>
            <p:nvPr/>
          </p:nvSpPr>
          <p:spPr>
            <a:xfrm>
              <a:off x="5875983" y="9369326"/>
              <a:ext cx="936365" cy="389513"/>
            </a:xfrm>
            <a:prstGeom prst="ellipse">
              <a:avLst/>
            </a:prstGeom>
            <a:noFill/>
            <a:ln>
              <a:solidFill>
                <a:schemeClr val="tx1"/>
              </a:solidFill>
            </a:ln>
          </p:spPr>
          <p:txBody>
            <a:bodyPr wrap="none" rtlCol="0">
              <a:spAutoFit/>
            </a:bodyPr>
            <a:lstStyle/>
            <a:p>
              <a:r>
                <a:rPr lang="en-US" sz="1200" dirty="0" smtClean="0"/>
                <a:t>Platoon</a:t>
              </a:r>
            </a:p>
          </p:txBody>
        </p:sp>
        <p:sp>
          <p:nvSpPr>
            <p:cNvPr id="5" name="TextBox 4"/>
            <p:cNvSpPr txBox="1"/>
            <p:nvPr/>
          </p:nvSpPr>
          <p:spPr>
            <a:xfrm>
              <a:off x="4050625" y="9369326"/>
              <a:ext cx="1321369" cy="389513"/>
            </a:xfrm>
            <a:prstGeom prst="ellipse">
              <a:avLst/>
            </a:prstGeom>
            <a:noFill/>
            <a:ln>
              <a:solidFill>
                <a:schemeClr val="tx1"/>
              </a:solidFill>
            </a:ln>
          </p:spPr>
          <p:txBody>
            <a:bodyPr wrap="none" rtlCol="0">
              <a:spAutoFit/>
            </a:bodyPr>
            <a:lstStyle/>
            <a:p>
              <a:r>
                <a:rPr lang="en-US" sz="1200" dirty="0" smtClean="0"/>
                <a:t>(Disbanded)</a:t>
              </a:r>
            </a:p>
          </p:txBody>
        </p:sp>
        <p:cxnSp>
          <p:nvCxnSpPr>
            <p:cNvPr id="6" name="Curved Connector 5"/>
            <p:cNvCxnSpPr>
              <a:stCxn id="4" idx="1"/>
              <a:endCxn id="5" idx="7"/>
            </p:cNvCxnSpPr>
            <p:nvPr/>
          </p:nvCxnSpPr>
          <p:spPr>
            <a:xfrm rot="16200000" flipV="1">
              <a:off x="5595797" y="9009056"/>
              <a:ext cx="12700" cy="834626"/>
            </a:xfrm>
            <a:prstGeom prst="curvedConnector3">
              <a:avLst>
                <a:gd name="adj1" fmla="val 2249157"/>
              </a:avLst>
            </a:prstGeom>
            <a:ln>
              <a:tailEnd type="triangle" w="lg" len="lg"/>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986276" y="8751811"/>
              <a:ext cx="1199756" cy="461665"/>
            </a:xfrm>
            <a:prstGeom prst="rect">
              <a:avLst/>
            </a:prstGeom>
            <a:noFill/>
          </p:spPr>
          <p:txBody>
            <a:bodyPr wrap="square" rtlCol="0">
              <a:spAutoFit/>
            </a:bodyPr>
            <a:lstStyle/>
            <a:p>
              <a:r>
                <a:rPr lang="en-US" sz="1200" dirty="0" smtClean="0"/>
                <a:t>Merge with another platoon</a:t>
              </a:r>
              <a:endParaRPr lang="en-US" sz="1200" dirty="0"/>
            </a:p>
          </p:txBody>
        </p:sp>
        <p:cxnSp>
          <p:nvCxnSpPr>
            <p:cNvPr id="8" name="Curved Connector 7"/>
            <p:cNvCxnSpPr>
              <a:stCxn id="4" idx="0"/>
              <a:endCxn id="4" idx="6"/>
            </p:cNvCxnSpPr>
            <p:nvPr/>
          </p:nvCxnSpPr>
          <p:spPr>
            <a:xfrm rot="16200000" flipH="1">
              <a:off x="6480878" y="9232613"/>
              <a:ext cx="194757" cy="468182"/>
            </a:xfrm>
            <a:prstGeom prst="curvedConnector4">
              <a:avLst>
                <a:gd name="adj1" fmla="val -117377"/>
                <a:gd name="adj2" fmla="val 148827"/>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597615" y="8916646"/>
              <a:ext cx="907749" cy="276999"/>
            </a:xfrm>
            <a:prstGeom prst="rect">
              <a:avLst/>
            </a:prstGeom>
            <a:noFill/>
          </p:spPr>
          <p:txBody>
            <a:bodyPr wrap="none" rtlCol="0">
              <a:spAutoFit/>
            </a:bodyPr>
            <a:lstStyle/>
            <a:p>
              <a:r>
                <a:rPr lang="en-US" sz="1200" dirty="0" smtClean="0"/>
                <a:t>Add vehicle</a:t>
              </a:r>
              <a:endParaRPr lang="en-US" sz="1200" dirty="0"/>
            </a:p>
          </p:txBody>
        </p:sp>
        <p:cxnSp>
          <p:nvCxnSpPr>
            <p:cNvPr id="10" name="Curved Connector 9"/>
            <p:cNvCxnSpPr>
              <a:stCxn id="4" idx="6"/>
              <a:endCxn id="4" idx="4"/>
            </p:cNvCxnSpPr>
            <p:nvPr/>
          </p:nvCxnSpPr>
          <p:spPr>
            <a:xfrm flipH="1">
              <a:off x="6344166" y="9564083"/>
              <a:ext cx="468182" cy="194756"/>
            </a:xfrm>
            <a:prstGeom prst="curvedConnector4">
              <a:avLst>
                <a:gd name="adj1" fmla="val -48827"/>
                <a:gd name="adj2" fmla="val 217378"/>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6754074" y="9923939"/>
              <a:ext cx="1164165" cy="276999"/>
            </a:xfrm>
            <a:prstGeom prst="rect">
              <a:avLst/>
            </a:prstGeom>
            <a:noFill/>
          </p:spPr>
          <p:txBody>
            <a:bodyPr wrap="none" rtlCol="0">
              <a:spAutoFit/>
            </a:bodyPr>
            <a:lstStyle/>
            <a:p>
              <a:r>
                <a:rPr lang="en-US" sz="1200" dirty="0" smtClean="0"/>
                <a:t>Remove vehicle</a:t>
              </a:r>
              <a:endParaRPr lang="en-US" sz="1200" dirty="0"/>
            </a:p>
          </p:txBody>
        </p:sp>
      </p:grpSp>
      <p:grpSp>
        <p:nvGrpSpPr>
          <p:cNvPr id="17" name="Group 16"/>
          <p:cNvGrpSpPr/>
          <p:nvPr/>
        </p:nvGrpSpPr>
        <p:grpSpPr>
          <a:xfrm>
            <a:off x="691503" y="2287397"/>
            <a:ext cx="3510844" cy="3489118"/>
            <a:chOff x="8010381" y="684852"/>
            <a:chExt cx="3510844" cy="3489118"/>
          </a:xfrm>
        </p:grpSpPr>
        <p:sp>
          <p:nvSpPr>
            <p:cNvPr id="18" name="Rounded Rectangle 17"/>
            <p:cNvSpPr/>
            <p:nvPr/>
          </p:nvSpPr>
          <p:spPr>
            <a:xfrm>
              <a:off x="8010381" y="684852"/>
              <a:ext cx="3510844" cy="34891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Pentagon 18"/>
            <p:cNvSpPr/>
            <p:nvPr/>
          </p:nvSpPr>
          <p:spPr>
            <a:xfrm>
              <a:off x="9934458" y="2600501"/>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0" name="Hexagon 19"/>
            <p:cNvSpPr/>
            <p:nvPr/>
          </p:nvSpPr>
          <p:spPr>
            <a:xfrm>
              <a:off x="8179036" y="897483"/>
              <a:ext cx="1586767" cy="10611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Platoon</a:t>
              </a:r>
              <a:endParaRPr lang="en-US" dirty="0"/>
            </a:p>
          </p:txBody>
        </p:sp>
        <p:sp>
          <p:nvSpPr>
            <p:cNvPr id="21" name="Pentagon 20"/>
            <p:cNvSpPr/>
            <p:nvPr/>
          </p:nvSpPr>
          <p:spPr>
            <a:xfrm>
              <a:off x="9934458" y="83485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2" name="Pentagon 21"/>
            <p:cNvSpPr/>
            <p:nvPr/>
          </p:nvSpPr>
          <p:spPr>
            <a:xfrm>
              <a:off x="9934458" y="357778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3" name="Pentagon 22"/>
            <p:cNvSpPr/>
            <p:nvPr/>
          </p:nvSpPr>
          <p:spPr>
            <a:xfrm>
              <a:off x="9934458" y="1690042"/>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cxnSp>
          <p:nvCxnSpPr>
            <p:cNvPr id="24" name="Straight Connector 23"/>
            <p:cNvCxnSpPr>
              <a:stCxn id="23" idx="0"/>
              <a:endCxn id="21" idx="2"/>
            </p:cNvCxnSpPr>
            <p:nvPr/>
          </p:nvCxnSpPr>
          <p:spPr>
            <a:xfrm flipV="1">
              <a:off x="10371990" y="1389662"/>
              <a:ext cx="0" cy="30038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23" idx="2"/>
              <a:endCxn id="19" idx="0"/>
            </p:cNvCxnSpPr>
            <p:nvPr/>
          </p:nvCxnSpPr>
          <p:spPr>
            <a:xfrm>
              <a:off x="10371990" y="2244851"/>
              <a:ext cx="0" cy="35565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19" idx="2"/>
              <a:endCxn id="22" idx="0"/>
            </p:cNvCxnSpPr>
            <p:nvPr/>
          </p:nvCxnSpPr>
          <p:spPr>
            <a:xfrm>
              <a:off x="10371990" y="3155310"/>
              <a:ext cx="0" cy="422473"/>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655385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grpSp>
        <p:nvGrpSpPr>
          <p:cNvPr id="17" name="Group 16"/>
          <p:cNvGrpSpPr/>
          <p:nvPr/>
        </p:nvGrpSpPr>
        <p:grpSpPr>
          <a:xfrm>
            <a:off x="691503" y="2287397"/>
            <a:ext cx="3510844" cy="3489118"/>
            <a:chOff x="8010381" y="684852"/>
            <a:chExt cx="3510844" cy="3489118"/>
          </a:xfrm>
        </p:grpSpPr>
        <p:sp>
          <p:nvSpPr>
            <p:cNvPr id="18" name="Rounded Rectangle 17"/>
            <p:cNvSpPr/>
            <p:nvPr/>
          </p:nvSpPr>
          <p:spPr>
            <a:xfrm>
              <a:off x="8010381" y="684852"/>
              <a:ext cx="3510844" cy="34891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Pentagon 18"/>
            <p:cNvSpPr/>
            <p:nvPr/>
          </p:nvSpPr>
          <p:spPr>
            <a:xfrm>
              <a:off x="9934458" y="2600501"/>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0" name="Hexagon 19"/>
            <p:cNvSpPr/>
            <p:nvPr/>
          </p:nvSpPr>
          <p:spPr>
            <a:xfrm>
              <a:off x="8179036" y="897483"/>
              <a:ext cx="1586767" cy="10611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Platoon</a:t>
              </a:r>
              <a:endParaRPr lang="en-US" dirty="0"/>
            </a:p>
          </p:txBody>
        </p:sp>
        <p:sp>
          <p:nvSpPr>
            <p:cNvPr id="21" name="Pentagon 20"/>
            <p:cNvSpPr/>
            <p:nvPr/>
          </p:nvSpPr>
          <p:spPr>
            <a:xfrm>
              <a:off x="9934458" y="83485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2" name="Pentagon 21"/>
            <p:cNvSpPr/>
            <p:nvPr/>
          </p:nvSpPr>
          <p:spPr>
            <a:xfrm>
              <a:off x="9934458" y="3577783"/>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sp>
          <p:nvSpPr>
            <p:cNvPr id="23" name="Pentagon 22"/>
            <p:cNvSpPr/>
            <p:nvPr/>
          </p:nvSpPr>
          <p:spPr>
            <a:xfrm>
              <a:off x="9934458" y="1690042"/>
              <a:ext cx="1152469" cy="5548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vehicle</a:t>
              </a:r>
              <a:endParaRPr lang="en-US" dirty="0"/>
            </a:p>
          </p:txBody>
        </p:sp>
        <p:cxnSp>
          <p:nvCxnSpPr>
            <p:cNvPr id="24" name="Straight Connector 23"/>
            <p:cNvCxnSpPr>
              <a:stCxn id="23" idx="0"/>
              <a:endCxn id="21" idx="2"/>
            </p:cNvCxnSpPr>
            <p:nvPr/>
          </p:nvCxnSpPr>
          <p:spPr>
            <a:xfrm flipV="1">
              <a:off x="10371990" y="1389662"/>
              <a:ext cx="0" cy="30038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23" idx="2"/>
              <a:endCxn id="19" idx="0"/>
            </p:cNvCxnSpPr>
            <p:nvPr/>
          </p:nvCxnSpPr>
          <p:spPr>
            <a:xfrm>
              <a:off x="10371990" y="2244851"/>
              <a:ext cx="0" cy="35565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19" idx="2"/>
              <a:endCxn id="22" idx="0"/>
            </p:cNvCxnSpPr>
            <p:nvPr/>
          </p:nvCxnSpPr>
          <p:spPr>
            <a:xfrm>
              <a:off x="10371990" y="3155310"/>
              <a:ext cx="0" cy="422473"/>
            </a:xfrm>
            <a:prstGeom prst="line">
              <a:avLst/>
            </a:prstGeom>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503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Important and urgent problem for government agencies</a:t>
            </a:r>
          </a:p>
          <a:p>
            <a:endParaRPr lang="en-US" dirty="0"/>
          </a:p>
          <a:p>
            <a:r>
              <a:rPr lang="en-US" dirty="0" smtClean="0"/>
              <a:t>Working with NASA Ames to address the UAV traffic management (UTM) problem</a:t>
            </a:r>
            <a:endParaRPr lang="en-US" dirty="0"/>
          </a:p>
        </p:txBody>
      </p:sp>
      <p:pic>
        <p:nvPicPr>
          <p:cNvPr id="4" name="Picture 3"/>
          <p:cNvPicPr>
            <a:picLocks noChangeAspect="1"/>
          </p:cNvPicPr>
          <p:nvPr/>
        </p:nvPicPr>
        <p:blipFill>
          <a:blip r:embed="rId2"/>
          <a:stretch>
            <a:fillRect/>
          </a:stretch>
        </p:blipFill>
        <p:spPr>
          <a:xfrm>
            <a:off x="5177117" y="4321267"/>
            <a:ext cx="3711389" cy="1855695"/>
          </a:xfrm>
          <a:prstGeom prst="rect">
            <a:avLst/>
          </a:prstGeom>
        </p:spPr>
      </p:pic>
      <p:pic>
        <p:nvPicPr>
          <p:cNvPr id="5" name="Picture 4"/>
          <p:cNvPicPr>
            <a:picLocks noChangeAspect="1"/>
          </p:cNvPicPr>
          <p:nvPr/>
        </p:nvPicPr>
        <p:blipFill>
          <a:blip r:embed="rId3"/>
          <a:stretch>
            <a:fillRect/>
          </a:stretch>
        </p:blipFill>
        <p:spPr>
          <a:xfrm>
            <a:off x="3027083" y="4195014"/>
            <a:ext cx="2540000" cy="2108200"/>
          </a:xfrm>
          <a:prstGeom prst="rect">
            <a:avLst/>
          </a:prstGeom>
        </p:spPr>
      </p:pic>
    </p:spTree>
    <p:extLst>
      <p:ext uri="{BB962C8B-B14F-4D97-AF65-F5344CB8AC3E}">
        <p14:creationId xmlns:p14="http://schemas.microsoft.com/office/powerpoint/2010/main" val="251630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number of safety checks</a:t>
            </a:r>
            <a:endParaRPr lang="en-US" dirty="0"/>
          </a:p>
        </p:txBody>
      </p:sp>
      <p:pic>
        <p:nvPicPr>
          <p:cNvPr id="3" name="Picture 2"/>
          <p:cNvPicPr/>
          <p:nvPr/>
        </p:nvPicPr>
        <p:blipFill rotWithShape="1">
          <a:blip r:embed="rId3"/>
          <a:srcRect l="4626" t="3402" r="6679" b="3417"/>
          <a:stretch/>
        </p:blipFill>
        <p:spPr bwMode="auto">
          <a:xfrm>
            <a:off x="1162373" y="2191418"/>
            <a:ext cx="6309345" cy="4588324"/>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360173" y="1545086"/>
            <a:ext cx="8424742" cy="646331"/>
          </a:xfrm>
          <a:prstGeom prst="rect">
            <a:avLst/>
          </a:prstGeom>
          <a:noFill/>
        </p:spPr>
        <p:txBody>
          <a:bodyPr wrap="none" rtlCol="0">
            <a:spAutoFit/>
          </a:bodyPr>
          <a:lstStyle/>
          <a:p>
            <a:r>
              <a:rPr lang="en-US" dirty="0" smtClean="0"/>
              <a:t>In general, a vehicle must make sure it is safe with respect to every other vehicle.</a:t>
            </a:r>
            <a:endParaRPr lang="en-US" dirty="0"/>
          </a:p>
          <a:p>
            <a:r>
              <a:rPr lang="en-US" dirty="0" smtClean="0"/>
              <a:t>Suppose each platoon member checks safety with only the vehicle in front and behind…</a:t>
            </a:r>
            <a:endParaRPr lang="en-US" dirty="0"/>
          </a:p>
        </p:txBody>
      </p:sp>
    </p:spTree>
    <p:extLst>
      <p:ext uri="{BB962C8B-B14F-4D97-AF65-F5344CB8AC3E}">
        <p14:creationId xmlns:p14="http://schemas.microsoft.com/office/powerpoint/2010/main" val="74111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81830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b="1" dirty="0"/>
              <a:t>Air </a:t>
            </a:r>
            <a:r>
              <a:rPr lang="en-US" b="1" dirty="0" smtClean="0"/>
              <a:t>highways</a:t>
            </a:r>
            <a:endParaRPr lang="en-US" b="1" dirty="0"/>
          </a:p>
          <a:p>
            <a:endParaRPr lang="en-US" dirty="0"/>
          </a:p>
          <a:p>
            <a:r>
              <a:rPr lang="en-US" dirty="0"/>
              <a:t>Platooning</a:t>
            </a:r>
          </a:p>
          <a:p>
            <a:pPr lvl="1"/>
            <a:r>
              <a:rPr lang="en-US" dirty="0"/>
              <a:t>Vehicles and platoons as hybrid systems</a:t>
            </a:r>
          </a:p>
          <a:p>
            <a:pPr marL="0" indent="0">
              <a:buNone/>
            </a:pPr>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spTree>
    <p:extLst>
      <p:ext uri="{BB962C8B-B14F-4D97-AF65-F5344CB8AC3E}">
        <p14:creationId xmlns:p14="http://schemas.microsoft.com/office/powerpoint/2010/main" val="3200492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cost of flying</a:t>
            </a:r>
            <a:endParaRPr lang="en-US" dirty="0"/>
          </a:p>
        </p:txBody>
      </p:sp>
      <p:sp>
        <p:nvSpPr>
          <p:cNvPr id="5" name="TextBox 4"/>
          <p:cNvSpPr txBox="1"/>
          <p:nvPr/>
        </p:nvSpPr>
        <p:spPr>
          <a:xfrm>
            <a:off x="978273" y="2091481"/>
            <a:ext cx="2325445" cy="369332"/>
          </a:xfrm>
          <a:prstGeom prst="rect">
            <a:avLst/>
          </a:prstGeom>
          <a:noFill/>
        </p:spPr>
        <p:txBody>
          <a:bodyPr wrap="none" rtlCol="0">
            <a:spAutoFit/>
          </a:bodyPr>
          <a:lstStyle/>
          <a:p>
            <a:r>
              <a:rPr lang="en-US" smtClean="0"/>
              <a:t>San Francisco Bay Area</a:t>
            </a:r>
            <a:endParaRPr lang="en-US"/>
          </a:p>
        </p:txBody>
      </p:sp>
      <p:sp>
        <p:nvSpPr>
          <p:cNvPr id="6" name="TextBox 5"/>
          <p:cNvSpPr txBox="1"/>
          <p:nvPr/>
        </p:nvSpPr>
        <p:spPr>
          <a:xfrm>
            <a:off x="6185648" y="2091481"/>
            <a:ext cx="1881669" cy="369332"/>
          </a:xfrm>
          <a:prstGeom prst="rect">
            <a:avLst/>
          </a:prstGeom>
          <a:noFill/>
        </p:spPr>
        <p:txBody>
          <a:bodyPr wrap="none" rtlCol="0">
            <a:spAutoFit/>
          </a:bodyPr>
          <a:lstStyle/>
          <a:p>
            <a:r>
              <a:rPr lang="en-US" dirty="0" smtClean="0"/>
              <a:t>Example cost map</a:t>
            </a:r>
            <a:endParaRPr lang="en-US" dirty="0"/>
          </a:p>
        </p:txBody>
      </p:sp>
      <p:pic>
        <p:nvPicPr>
          <p:cNvPr id="7" name="Picture 6"/>
          <p:cNvPicPr>
            <a:picLocks noChangeAspect="1"/>
          </p:cNvPicPr>
          <p:nvPr/>
        </p:nvPicPr>
        <p:blipFill>
          <a:blip r:embed="rId2"/>
          <a:stretch>
            <a:fillRect/>
          </a:stretch>
        </p:blipFill>
        <p:spPr>
          <a:xfrm>
            <a:off x="0" y="2460813"/>
            <a:ext cx="9144000" cy="4064000"/>
          </a:xfrm>
          <a:prstGeom prst="rect">
            <a:avLst/>
          </a:prstGeom>
        </p:spPr>
      </p:pic>
    </p:spTree>
    <p:extLst>
      <p:ext uri="{BB962C8B-B14F-4D97-AF65-F5344CB8AC3E}">
        <p14:creationId xmlns:p14="http://schemas.microsoft.com/office/powerpoint/2010/main" val="1372553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Minimizing cost</a:t>
            </a:r>
            <a:endParaRPr lang="en-US" sz="3600" dirty="0"/>
          </a:p>
        </p:txBody>
      </p:sp>
      <p:sp>
        <p:nvSpPr>
          <p:cNvPr id="4" name="Content Placeholder 3"/>
          <p:cNvSpPr>
            <a:spLocks noGrp="1"/>
          </p:cNvSpPr>
          <p:nvPr>
            <p:ph idx="1"/>
          </p:nvPr>
        </p:nvSpPr>
        <p:spPr>
          <a:xfrm>
            <a:off x="628650" y="1825625"/>
            <a:ext cx="3844496" cy="4351338"/>
          </a:xfrm>
        </p:spPr>
        <p:txBody>
          <a:bodyPr>
            <a:normAutofit/>
          </a:bodyPr>
          <a:lstStyle/>
          <a:p>
            <a:r>
              <a:rPr lang="en-US" dirty="0" smtClean="0"/>
              <a:t>Accidents</a:t>
            </a:r>
          </a:p>
          <a:p>
            <a:r>
              <a:rPr lang="en-US" dirty="0" smtClean="0"/>
              <a:t>Fuel</a:t>
            </a:r>
          </a:p>
          <a:p>
            <a:r>
              <a:rPr lang="en-US" dirty="0"/>
              <a:t>N</a:t>
            </a:r>
            <a:r>
              <a:rPr lang="en-US" dirty="0" smtClean="0"/>
              <a:t>oise pollution</a:t>
            </a:r>
            <a:endParaRPr lang="en-US" dirty="0"/>
          </a:p>
          <a:p>
            <a:endParaRPr lang="en-US" dirty="0" smtClean="0"/>
          </a:p>
          <a:p>
            <a:endParaRPr lang="en-US" dirty="0" smtClean="0"/>
          </a:p>
          <a:p>
            <a:pPr marL="285750" indent="-285750"/>
            <a:r>
              <a:rPr lang="en-US" dirty="0" smtClean="0"/>
              <a:t>Fast marching method</a:t>
            </a:r>
          </a:p>
          <a:p>
            <a:pPr marL="285750" indent="-285750"/>
            <a:r>
              <a:rPr lang="en-US" dirty="0" smtClean="0"/>
              <a:t>“Trunks” and “Branches” in optimal paths</a:t>
            </a:r>
          </a:p>
        </p:txBody>
      </p:sp>
      <p:pic>
        <p:nvPicPr>
          <p:cNvPr id="9" name="Content Placeholder 7"/>
          <p:cNvPicPr>
            <a:picLocks noChangeAspect="1"/>
          </p:cNvPicPr>
          <p:nvPr/>
        </p:nvPicPr>
        <p:blipFill rotWithShape="1">
          <a:blip r:embed="rId3"/>
          <a:srcRect l="54378" t="4867"/>
          <a:stretch/>
        </p:blipFill>
        <p:spPr>
          <a:xfrm>
            <a:off x="4673609" y="1688751"/>
            <a:ext cx="4330134" cy="4191489"/>
          </a:xfrm>
          <a:prstGeom prst="rect">
            <a:avLst/>
          </a:prstGeom>
        </p:spPr>
      </p:pic>
      <p:sp>
        <p:nvSpPr>
          <p:cNvPr id="10" name="TextBox 9"/>
          <p:cNvSpPr txBox="1"/>
          <p:nvPr/>
        </p:nvSpPr>
        <p:spPr>
          <a:xfrm>
            <a:off x="4646872" y="5807631"/>
            <a:ext cx="4324132" cy="369332"/>
          </a:xfrm>
          <a:prstGeom prst="rect">
            <a:avLst/>
          </a:prstGeom>
          <a:noFill/>
        </p:spPr>
        <p:txBody>
          <a:bodyPr wrap="none" rtlCol="0">
            <a:spAutoFit/>
          </a:bodyPr>
          <a:lstStyle/>
          <a:p>
            <a:r>
              <a:rPr lang="en-US" dirty="0" smtClean="0"/>
              <a:t>Cost map, value function, and optimal paths</a:t>
            </a:r>
            <a:endParaRPr lang="en-US" dirty="0"/>
          </a:p>
        </p:txBody>
      </p:sp>
    </p:spTree>
    <p:extLst>
      <p:ext uri="{BB962C8B-B14F-4D97-AF65-F5344CB8AC3E}">
        <p14:creationId xmlns:p14="http://schemas.microsoft.com/office/powerpoint/2010/main" val="2739308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0689" y="6317835"/>
            <a:ext cx="2895088" cy="369332"/>
          </a:xfrm>
          <a:prstGeom prst="rect">
            <a:avLst/>
          </a:prstGeom>
          <a:noFill/>
        </p:spPr>
        <p:txBody>
          <a:bodyPr wrap="none" rtlCol="0">
            <a:spAutoFit/>
          </a:bodyPr>
          <a:lstStyle/>
          <a:p>
            <a:r>
              <a:rPr lang="en-US" dirty="0" smtClean="0"/>
              <a:t>Bay Area map and waypoints</a:t>
            </a:r>
            <a:endParaRPr lang="en-US" dirty="0"/>
          </a:p>
        </p:txBody>
      </p:sp>
      <p:sp>
        <p:nvSpPr>
          <p:cNvPr id="2" name="Title 1"/>
          <p:cNvSpPr>
            <a:spLocks noGrp="1"/>
          </p:cNvSpPr>
          <p:nvPr>
            <p:ph type="title"/>
          </p:nvPr>
        </p:nvSpPr>
        <p:spPr/>
        <p:txBody>
          <a:bodyPr>
            <a:normAutofit/>
          </a:bodyPr>
          <a:lstStyle/>
          <a:p>
            <a:r>
              <a:rPr lang="en-US" sz="3600" dirty="0" smtClean="0"/>
              <a:t>Air Highways</a:t>
            </a:r>
            <a:endParaRPr lang="en-US" sz="3600" dirty="0"/>
          </a:p>
        </p:txBody>
      </p:sp>
      <p:pic>
        <p:nvPicPr>
          <p:cNvPr id="7" name="Content Placeholder 6"/>
          <p:cNvPicPr>
            <a:picLocks noGrp="1" noChangeAspect="1"/>
          </p:cNvPicPr>
          <p:nvPr>
            <p:ph sz="half" idx="1"/>
          </p:nvPr>
        </p:nvPicPr>
        <p:blipFill rotWithShape="1">
          <a:blip r:embed="rId3"/>
          <a:srcRect l="18800" r="17820" b="6553"/>
          <a:stretch/>
        </p:blipFill>
        <p:spPr>
          <a:xfrm>
            <a:off x="4102443" y="1221361"/>
            <a:ext cx="4934465" cy="5016442"/>
          </a:xfrm>
          <a:prstGeom prst="rect">
            <a:avLst/>
          </a:prstGeom>
        </p:spPr>
      </p:pic>
      <p:sp>
        <p:nvSpPr>
          <p:cNvPr id="10" name="Content Placeholder 9"/>
          <p:cNvSpPr>
            <a:spLocks noGrp="1"/>
          </p:cNvSpPr>
          <p:nvPr>
            <p:ph sz="half" idx="2"/>
          </p:nvPr>
        </p:nvSpPr>
        <p:spPr>
          <a:xfrm>
            <a:off x="428368" y="1759722"/>
            <a:ext cx="3886200" cy="4351338"/>
          </a:xfrm>
        </p:spPr>
        <p:txBody>
          <a:bodyPr/>
          <a:lstStyle/>
          <a:p>
            <a:r>
              <a:rPr lang="en-US" dirty="0" smtClean="0"/>
              <a:t>Fast marching method outputs a continuous sequence of points</a:t>
            </a:r>
          </a:p>
          <a:p>
            <a:endParaRPr lang="en-US" dirty="0"/>
          </a:p>
          <a:p>
            <a:r>
              <a:rPr lang="en-US" dirty="0" smtClean="0">
                <a:solidFill>
                  <a:schemeClr val="bg1"/>
                </a:solidFill>
              </a:rPr>
              <a:t>Junction points are identified</a:t>
            </a:r>
          </a:p>
          <a:p>
            <a:pPr lvl="1"/>
            <a:r>
              <a:rPr lang="en-US" dirty="0" smtClean="0">
                <a:solidFill>
                  <a:schemeClr val="bg1"/>
                </a:solidFill>
              </a:rPr>
              <a:t>Creates a sparse set of waypoints</a:t>
            </a:r>
          </a:p>
          <a:p>
            <a:pPr lvl="1"/>
            <a:r>
              <a:rPr lang="en-US" dirty="0" smtClean="0">
                <a:solidFill>
                  <a:schemeClr val="bg1"/>
                </a:solidFill>
              </a:rPr>
              <a:t>End points of highways</a:t>
            </a:r>
            <a:endParaRPr lang="en-US" dirty="0">
              <a:solidFill>
                <a:schemeClr val="bg1"/>
              </a:solidFill>
            </a:endParaRPr>
          </a:p>
        </p:txBody>
      </p:sp>
    </p:spTree>
    <p:extLst>
      <p:ext uri="{BB962C8B-B14F-4D97-AF65-F5344CB8AC3E}">
        <p14:creationId xmlns:p14="http://schemas.microsoft.com/office/powerpoint/2010/main" val="39629196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3183</TotalTime>
  <Words>2580</Words>
  <Application>Microsoft Macintosh PowerPoint</Application>
  <PresentationFormat>On-screen Show (4:3)</PresentationFormat>
  <Paragraphs>472</Paragraphs>
  <Slides>40</Slides>
  <Notes>35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Calibri Light</vt:lpstr>
      <vt:lpstr>Cambria Math</vt:lpstr>
      <vt:lpstr>Gill Sans MT</vt:lpstr>
      <vt:lpstr>Verdana</vt:lpstr>
      <vt:lpstr>Arial</vt:lpstr>
      <vt:lpstr>Office Theme</vt:lpstr>
      <vt:lpstr>Safe Platooning of Unmanned Aerial Vehicles via Reachability</vt:lpstr>
      <vt:lpstr>Motivation</vt:lpstr>
      <vt:lpstr>Motivation</vt:lpstr>
      <vt:lpstr>Motivation</vt:lpstr>
      <vt:lpstr>Goals</vt:lpstr>
      <vt:lpstr>Goals</vt:lpstr>
      <vt:lpstr>The cost of flying</vt:lpstr>
      <vt:lpstr>Minimizing cost</vt:lpstr>
      <vt:lpstr>Air Highways</vt:lpstr>
      <vt:lpstr>Air highways</vt:lpstr>
      <vt:lpstr>Air Highways</vt:lpstr>
      <vt:lpstr>Goals</vt:lpstr>
      <vt:lpstr>Platoons</vt:lpstr>
      <vt:lpstr>Vehicle modes</vt:lpstr>
      <vt:lpstr>Vehicle modes</vt:lpstr>
      <vt:lpstr>Vehicle modes</vt:lpstr>
      <vt:lpstr>Vehicle modes</vt:lpstr>
      <vt:lpstr>Vehicle modes</vt:lpstr>
      <vt:lpstr>Goals</vt:lpstr>
      <vt:lpstr>Reachability Analysis</vt:lpstr>
      <vt:lpstr>Reachability Analysis</vt:lpstr>
      <vt:lpstr>Hamilton-Jacobi Formulation</vt:lpstr>
      <vt:lpstr>Hamilton-Jacobi Formulation</vt:lpstr>
      <vt:lpstr>Hamilton-Jacobi Formulation</vt:lpstr>
      <vt:lpstr>Liveness controllers from reachable sets</vt:lpstr>
      <vt:lpstr>Liveness controllers from reachable sets</vt:lpstr>
      <vt:lpstr>Safety controllers</vt:lpstr>
      <vt:lpstr>Safety controllers</vt:lpstr>
      <vt:lpstr>Goals</vt:lpstr>
      <vt:lpstr>Dynamics</vt:lpstr>
      <vt:lpstr>Dynamics</vt:lpstr>
      <vt:lpstr>Dynamics</vt:lpstr>
      <vt:lpstr>Liveness and Safety</vt:lpstr>
      <vt:lpstr>Intruder!</vt:lpstr>
      <vt:lpstr>Two highways simulation</vt:lpstr>
      <vt:lpstr>Summary</vt:lpstr>
      <vt:lpstr>Thank you!</vt:lpstr>
      <vt:lpstr>Platoons</vt:lpstr>
      <vt:lpstr>Platoons</vt:lpstr>
      <vt:lpstr>Total number of safety checks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Platooning of Unmanned Aerial Vehicles via Reachability</dc:title>
  <dc:creator>Mo</dc:creator>
  <cp:lastModifiedBy>Microsoft Office User</cp:lastModifiedBy>
  <cp:revision>100</cp:revision>
  <dcterms:created xsi:type="dcterms:W3CDTF">2015-11-23T21:32:10Z</dcterms:created>
  <dcterms:modified xsi:type="dcterms:W3CDTF">2016-01-26T20:15:44Z</dcterms:modified>
</cp:coreProperties>
</file>